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1"/>
    <p:sldMasterId id="2147483730" r:id="rId2"/>
    <p:sldMasterId id="2147483742" r:id="rId3"/>
    <p:sldMasterId id="2147483744" r:id="rId4"/>
    <p:sldMasterId id="2147483747" r:id="rId5"/>
  </p:sldMasterIdLst>
  <p:notesMasterIdLst>
    <p:notesMasterId r:id="rId52"/>
  </p:notesMasterIdLst>
  <p:handoutMasterIdLst>
    <p:handoutMasterId r:id="rId53"/>
  </p:handoutMasterIdLst>
  <p:sldIdLst>
    <p:sldId id="816" r:id="rId6"/>
    <p:sldId id="956" r:id="rId7"/>
    <p:sldId id="1084" r:id="rId8"/>
    <p:sldId id="1042" r:id="rId9"/>
    <p:sldId id="1007" r:id="rId10"/>
    <p:sldId id="1043" r:id="rId11"/>
    <p:sldId id="1049" r:id="rId12"/>
    <p:sldId id="8684" r:id="rId13"/>
    <p:sldId id="8670" r:id="rId14"/>
    <p:sldId id="8685" r:id="rId15"/>
    <p:sldId id="8683" r:id="rId16"/>
    <p:sldId id="8641" r:id="rId17"/>
    <p:sldId id="8686" r:id="rId18"/>
    <p:sldId id="8645" r:id="rId19"/>
    <p:sldId id="8639" r:id="rId20"/>
    <p:sldId id="8681" r:id="rId21"/>
    <p:sldId id="8677" r:id="rId22"/>
    <p:sldId id="8687" r:id="rId23"/>
    <p:sldId id="8646" r:id="rId24"/>
    <p:sldId id="8651" r:id="rId25"/>
    <p:sldId id="8665" r:id="rId26"/>
    <p:sldId id="8652" r:id="rId27"/>
    <p:sldId id="8667" r:id="rId28"/>
    <p:sldId id="8660" r:id="rId29"/>
    <p:sldId id="8632" r:id="rId30"/>
    <p:sldId id="8661" r:id="rId31"/>
    <p:sldId id="8662" r:id="rId32"/>
    <p:sldId id="960" r:id="rId33"/>
    <p:sldId id="288" r:id="rId34"/>
    <p:sldId id="1013" r:id="rId35"/>
    <p:sldId id="8658" r:id="rId36"/>
    <p:sldId id="8669" r:id="rId37"/>
    <p:sldId id="8612" r:id="rId38"/>
    <p:sldId id="8668" r:id="rId39"/>
    <p:sldId id="8659" r:id="rId40"/>
    <p:sldId id="8679" r:id="rId41"/>
    <p:sldId id="1027" r:id="rId42"/>
    <p:sldId id="286" r:id="rId43"/>
    <p:sldId id="1047" r:id="rId44"/>
    <p:sldId id="1046" r:id="rId45"/>
    <p:sldId id="984" r:id="rId46"/>
    <p:sldId id="981" r:id="rId47"/>
    <p:sldId id="1025" r:id="rId48"/>
    <p:sldId id="481" r:id="rId49"/>
    <p:sldId id="482" r:id="rId50"/>
    <p:sldId id="487" r:id="rId51"/>
  </p:sldIdLst>
  <p:sldSz cx="9144000" cy="5143500" type="screen16x9"/>
  <p:notesSz cx="6858000" cy="9144000"/>
  <p:defaultTextStyle>
    <a:defPPr>
      <a:defRPr lang="en-US"/>
    </a:defPPr>
    <a:lvl1pPr marL="0" algn="l" defTabSz="657775" rtl="0" eaLnBrk="1" latinLnBrk="0" hangingPunct="1">
      <a:defRPr sz="1295" kern="1200">
        <a:solidFill>
          <a:schemeClr val="tx1"/>
        </a:solidFill>
        <a:latin typeface="+mn-lt"/>
        <a:ea typeface="+mn-ea"/>
        <a:cs typeface="+mn-cs"/>
      </a:defRPr>
    </a:lvl1pPr>
    <a:lvl2pPr marL="328888" algn="l" defTabSz="657775" rtl="0" eaLnBrk="1" latinLnBrk="0" hangingPunct="1">
      <a:defRPr sz="1295" kern="1200">
        <a:solidFill>
          <a:schemeClr val="tx1"/>
        </a:solidFill>
        <a:latin typeface="+mn-lt"/>
        <a:ea typeface="+mn-ea"/>
        <a:cs typeface="+mn-cs"/>
      </a:defRPr>
    </a:lvl2pPr>
    <a:lvl3pPr marL="657775" algn="l" defTabSz="657775" rtl="0" eaLnBrk="1" latinLnBrk="0" hangingPunct="1">
      <a:defRPr sz="1295" kern="1200">
        <a:solidFill>
          <a:schemeClr val="tx1"/>
        </a:solidFill>
        <a:latin typeface="+mn-lt"/>
        <a:ea typeface="+mn-ea"/>
        <a:cs typeface="+mn-cs"/>
      </a:defRPr>
    </a:lvl3pPr>
    <a:lvl4pPr marL="986663" algn="l" defTabSz="657775" rtl="0" eaLnBrk="1" latinLnBrk="0" hangingPunct="1">
      <a:defRPr sz="1295" kern="1200">
        <a:solidFill>
          <a:schemeClr val="tx1"/>
        </a:solidFill>
        <a:latin typeface="+mn-lt"/>
        <a:ea typeface="+mn-ea"/>
        <a:cs typeface="+mn-cs"/>
      </a:defRPr>
    </a:lvl4pPr>
    <a:lvl5pPr marL="1315551" algn="l" defTabSz="657775" rtl="0" eaLnBrk="1" latinLnBrk="0" hangingPunct="1">
      <a:defRPr sz="1295" kern="1200">
        <a:solidFill>
          <a:schemeClr val="tx1"/>
        </a:solidFill>
        <a:latin typeface="+mn-lt"/>
        <a:ea typeface="+mn-ea"/>
        <a:cs typeface="+mn-cs"/>
      </a:defRPr>
    </a:lvl5pPr>
    <a:lvl6pPr marL="1644439" algn="l" defTabSz="657775" rtl="0" eaLnBrk="1" latinLnBrk="0" hangingPunct="1">
      <a:defRPr sz="1295" kern="1200">
        <a:solidFill>
          <a:schemeClr val="tx1"/>
        </a:solidFill>
        <a:latin typeface="+mn-lt"/>
        <a:ea typeface="+mn-ea"/>
        <a:cs typeface="+mn-cs"/>
      </a:defRPr>
    </a:lvl6pPr>
    <a:lvl7pPr marL="1973326" algn="l" defTabSz="657775" rtl="0" eaLnBrk="1" latinLnBrk="0" hangingPunct="1">
      <a:defRPr sz="1295" kern="1200">
        <a:solidFill>
          <a:schemeClr val="tx1"/>
        </a:solidFill>
        <a:latin typeface="+mn-lt"/>
        <a:ea typeface="+mn-ea"/>
        <a:cs typeface="+mn-cs"/>
      </a:defRPr>
    </a:lvl7pPr>
    <a:lvl8pPr marL="2302214" algn="l" defTabSz="657775" rtl="0" eaLnBrk="1" latinLnBrk="0" hangingPunct="1">
      <a:defRPr sz="1295" kern="1200">
        <a:solidFill>
          <a:schemeClr val="tx1"/>
        </a:solidFill>
        <a:latin typeface="+mn-lt"/>
        <a:ea typeface="+mn-ea"/>
        <a:cs typeface="+mn-cs"/>
      </a:defRPr>
    </a:lvl8pPr>
    <a:lvl9pPr marL="2631102" algn="l" defTabSz="657775" rtl="0" eaLnBrk="1" latinLnBrk="0" hangingPunct="1">
      <a:defRPr sz="1295" kern="1200">
        <a:solidFill>
          <a:schemeClr val="tx1"/>
        </a:solidFill>
        <a:latin typeface="+mn-lt"/>
        <a:ea typeface="+mn-ea"/>
        <a:cs typeface="+mn-cs"/>
      </a:defRPr>
    </a:lvl9pPr>
  </p:defaultTextStyle>
  <p:extLst>
    <p:ext uri="{EFAFB233-063F-42B5-8137-9DF3F51BA10A}">
      <p15:sldGuideLst xmlns:p15="http://schemas.microsoft.com/office/powerpoint/2012/main">
        <p15:guide id="2" pos="384" userDrawn="1">
          <p15:clr>
            <a:srgbClr val="A4A3A4"/>
          </p15:clr>
        </p15:guide>
        <p15:guide id="3" pos="5376" userDrawn="1">
          <p15:clr>
            <a:srgbClr val="A4A3A4"/>
          </p15:clr>
        </p15:guide>
        <p15:guide id="4" pos="1488" userDrawn="1">
          <p15:clr>
            <a:srgbClr val="A4A3A4"/>
          </p15:clr>
        </p15:guide>
        <p15:guide id="5" pos="1680" userDrawn="1">
          <p15:clr>
            <a:srgbClr val="A4A3A4"/>
          </p15:clr>
        </p15:guide>
        <p15:guide id="6" pos="2784" userDrawn="1">
          <p15:clr>
            <a:srgbClr val="A4A3A4"/>
          </p15:clr>
        </p15:guide>
        <p15:guide id="7" pos="2976" userDrawn="1">
          <p15:clr>
            <a:srgbClr val="A4A3A4"/>
          </p15:clr>
        </p15:guide>
        <p15:guide id="8" pos="4080" userDrawn="1">
          <p15:clr>
            <a:srgbClr val="A4A3A4"/>
          </p15:clr>
        </p15:guide>
        <p15:guide id="9" pos="4272" userDrawn="1">
          <p15:clr>
            <a:srgbClr val="A4A3A4"/>
          </p15:clr>
        </p15:guide>
        <p15:guide id="13" orient="horz" pos="803" userDrawn="1">
          <p15:clr>
            <a:srgbClr val="A4A3A4"/>
          </p15:clr>
        </p15:guide>
        <p15:guide id="14" orient="horz" pos="876" userDrawn="1">
          <p15:clr>
            <a:srgbClr val="A4A3A4"/>
          </p15:clr>
        </p15:guide>
        <p15:guide id="15" orient="horz" pos="2988" userDrawn="1">
          <p15:clr>
            <a:srgbClr val="A4A3A4"/>
          </p15:clr>
        </p15:guide>
        <p15:guide id="16" orient="horz" pos="27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17D"/>
    <a:srgbClr val="C8D9DE"/>
    <a:srgbClr val="35A6C4"/>
    <a:srgbClr val="000000"/>
    <a:srgbClr val="58595B"/>
    <a:srgbClr val="324B5C"/>
    <a:srgbClr val="003B4D"/>
    <a:srgbClr val="939699"/>
    <a:srgbClr val="4E5052"/>
    <a:srgbClr val="CB30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60" autoAdjust="0"/>
    <p:restoredTop sz="59409" autoAdjust="0"/>
  </p:normalViewPr>
  <p:slideViewPr>
    <p:cSldViewPr snapToGrid="0" snapToObjects="1">
      <p:cViewPr varScale="1">
        <p:scale>
          <a:sx n="48" d="100"/>
          <a:sy n="48" d="100"/>
        </p:scale>
        <p:origin x="1028" y="52"/>
      </p:cViewPr>
      <p:guideLst>
        <p:guide pos="384"/>
        <p:guide pos="5376"/>
        <p:guide pos="1488"/>
        <p:guide pos="1680"/>
        <p:guide pos="2784"/>
        <p:guide pos="2976"/>
        <p:guide pos="4080"/>
        <p:guide pos="4272"/>
        <p:guide orient="horz" pos="803"/>
        <p:guide orient="horz" pos="876"/>
        <p:guide orient="horz" pos="2988"/>
        <p:guide orient="horz" pos="2796"/>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snapToObjects="1" showGuides="1">
      <p:cViewPr varScale="1">
        <p:scale>
          <a:sx n="65" d="100"/>
          <a:sy n="65" d="100"/>
        </p:scale>
        <p:origin x="2270" y="48"/>
      </p:cViewPr>
      <p:guideLst/>
    </p:cSldViewPr>
  </p:notesViewPr>
  <p:gridSpacing cx="36576" cy="36576"/>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E21BD3-DA87-46A7-98D2-38A0A2A768CA}" type="datetimeFigureOut">
              <a:rPr lang="en-US" smtClean="0">
                <a:latin typeface="Arial" panose="020B0604020202020204" pitchFamily="34" charset="0"/>
              </a:rPr>
              <a:t>8/29/2019</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E46B92-4B8C-4A67-84A3-287B6B9A2174}"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712885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8534D382-ADA7-5A4C-9FB4-B1F1CE18B296}" type="datetimeFigureOut">
              <a:rPr lang="en-US" smtClean="0"/>
              <a:pPr/>
              <a:t>8/29/2019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F7677457-DED6-2A4E-9D9E-23AEE620B852}" type="slidenum">
              <a:rPr lang="en-US" smtClean="0"/>
              <a:pPr/>
              <a:t>‹#›</a:t>
            </a:fld>
            <a:endParaRPr lang="en-US" dirty="0"/>
          </a:p>
        </p:txBody>
      </p:sp>
    </p:spTree>
    <p:extLst>
      <p:ext uri="{BB962C8B-B14F-4D97-AF65-F5344CB8AC3E}">
        <p14:creationId xmlns:p14="http://schemas.microsoft.com/office/powerpoint/2010/main" val="638422090"/>
      </p:ext>
    </p:extLst>
  </p:cSld>
  <p:clrMap bg1="lt1" tx1="dk1" bg2="lt2" tx2="dk2" accent1="accent1" accent2="accent2" accent3="accent3" accent4="accent4" accent5="accent5" accent6="accent6" hlink="hlink" folHlink="folHlink"/>
  <p:notesStyle>
    <a:lvl1pPr marL="0" algn="l" defTabSz="657775" rtl="0" eaLnBrk="1" latinLnBrk="0" hangingPunct="1">
      <a:defRPr sz="863" kern="1200">
        <a:solidFill>
          <a:schemeClr val="tx1"/>
        </a:solidFill>
        <a:latin typeface="Arial" charset="0"/>
        <a:ea typeface="+mn-ea"/>
        <a:cs typeface="+mn-cs"/>
      </a:defRPr>
    </a:lvl1pPr>
    <a:lvl2pPr marL="328888" algn="l" defTabSz="657775" rtl="0" eaLnBrk="1" latinLnBrk="0" hangingPunct="1">
      <a:defRPr sz="863" kern="1200">
        <a:solidFill>
          <a:schemeClr val="tx1"/>
        </a:solidFill>
        <a:latin typeface="Arial" charset="0"/>
        <a:ea typeface="+mn-ea"/>
        <a:cs typeface="+mn-cs"/>
      </a:defRPr>
    </a:lvl2pPr>
    <a:lvl3pPr marL="657775" algn="l" defTabSz="657775" rtl="0" eaLnBrk="1" latinLnBrk="0" hangingPunct="1">
      <a:defRPr sz="863" kern="1200">
        <a:solidFill>
          <a:schemeClr val="tx1"/>
        </a:solidFill>
        <a:latin typeface="Arial" charset="0"/>
        <a:ea typeface="+mn-ea"/>
        <a:cs typeface="+mn-cs"/>
      </a:defRPr>
    </a:lvl3pPr>
    <a:lvl4pPr marL="986663" algn="l" defTabSz="657775" rtl="0" eaLnBrk="1" latinLnBrk="0" hangingPunct="1">
      <a:defRPr sz="863" kern="1200">
        <a:solidFill>
          <a:schemeClr val="tx1"/>
        </a:solidFill>
        <a:latin typeface="Arial" charset="0"/>
        <a:ea typeface="+mn-ea"/>
        <a:cs typeface="+mn-cs"/>
      </a:defRPr>
    </a:lvl4pPr>
    <a:lvl5pPr marL="1315551" algn="l" defTabSz="657775" rtl="0" eaLnBrk="1" latinLnBrk="0" hangingPunct="1">
      <a:defRPr sz="863" kern="1200">
        <a:solidFill>
          <a:schemeClr val="tx1"/>
        </a:solidFill>
        <a:latin typeface="Arial" charset="0"/>
        <a:ea typeface="+mn-ea"/>
        <a:cs typeface="+mn-cs"/>
      </a:defRPr>
    </a:lvl5pPr>
    <a:lvl6pPr marL="1644439" algn="l" defTabSz="657775" rtl="0" eaLnBrk="1" latinLnBrk="0" hangingPunct="1">
      <a:defRPr sz="863" kern="1200">
        <a:solidFill>
          <a:schemeClr val="tx1"/>
        </a:solidFill>
        <a:latin typeface="+mn-lt"/>
        <a:ea typeface="+mn-ea"/>
        <a:cs typeface="+mn-cs"/>
      </a:defRPr>
    </a:lvl6pPr>
    <a:lvl7pPr marL="1973326" algn="l" defTabSz="657775" rtl="0" eaLnBrk="1" latinLnBrk="0" hangingPunct="1">
      <a:defRPr sz="863" kern="1200">
        <a:solidFill>
          <a:schemeClr val="tx1"/>
        </a:solidFill>
        <a:latin typeface="+mn-lt"/>
        <a:ea typeface="+mn-ea"/>
        <a:cs typeface="+mn-cs"/>
      </a:defRPr>
    </a:lvl7pPr>
    <a:lvl8pPr marL="2302214" algn="l" defTabSz="657775" rtl="0" eaLnBrk="1" latinLnBrk="0" hangingPunct="1">
      <a:defRPr sz="863" kern="1200">
        <a:solidFill>
          <a:schemeClr val="tx1"/>
        </a:solidFill>
        <a:latin typeface="+mn-lt"/>
        <a:ea typeface="+mn-ea"/>
        <a:cs typeface="+mn-cs"/>
      </a:defRPr>
    </a:lvl8pPr>
    <a:lvl9pPr marL="2631102" algn="l" defTabSz="657775" rtl="0" eaLnBrk="1" latinLnBrk="0" hangingPunct="1">
      <a:defRPr sz="86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rban.org/policy-centers/cross-center-initiatives/performance-management-measurement/projects/nonprofit-organizations/projects-focused-nonprofit-organizations/outcome-indicators-project"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urban.org/sites/default/files/lrng_logic_model_simplified.png" TargetMode="External"/><Relationship Id="rId4" Type="http://schemas.openxmlformats.org/officeDocument/2006/relationships/hyperlink" Target="https://www.wkkf.org/resource-directory/resource/2006/02/wk-kellogg-foundation-logic-model-development-guid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haritynavigator.org/index.cfm?bay=content.view&amp;cpid=35"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charitynavigator.org/index.cfm?bay=content.view&amp;cpid=109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olutionscenter.nethope.org/digital-nonprofi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olutionscenter.nethope.org/digital-nonprofit"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 title slide</a:t>
            </a:r>
          </a:p>
        </p:txBody>
      </p:sp>
      <p:sp>
        <p:nvSpPr>
          <p:cNvPr id="4" name="Slide Number Placeholder 3"/>
          <p:cNvSpPr>
            <a:spLocks noGrp="1"/>
          </p:cNvSpPr>
          <p:nvPr>
            <p:ph type="sldNum" sz="quarter" idx="10"/>
          </p:nvPr>
        </p:nvSpPr>
        <p:spPr/>
        <p:txBody>
          <a:bodyPr/>
          <a:lstStyle/>
          <a:p>
            <a:fld id="{F7677457-DED6-2A4E-9D9E-23AEE620B852}" type="slidenum">
              <a:rPr lang="en-US" smtClean="0"/>
              <a:pPr/>
              <a:t>1</a:t>
            </a:fld>
            <a:endParaRPr lang="en-US"/>
          </a:p>
        </p:txBody>
      </p:sp>
    </p:spTree>
    <p:extLst>
      <p:ext uri="{BB962C8B-B14F-4D97-AF65-F5344CB8AC3E}">
        <p14:creationId xmlns:p14="http://schemas.microsoft.com/office/powerpoint/2010/main" val="514702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way I see is that two trends have evolved in the past two decades</a:t>
            </a:r>
          </a:p>
          <a:p>
            <a:endParaRPr lang="en-US" dirty="0"/>
          </a:p>
          <a:p>
            <a:pPr marL="228600" indent="-228600">
              <a:buAutoNum type="arabicPeriod"/>
            </a:pPr>
            <a:r>
              <a:rPr lang="en-US" dirty="0"/>
              <a:t>The first has to do with evaluation and programs</a:t>
            </a:r>
          </a:p>
          <a:p>
            <a:pPr marL="228600" marR="0" lvl="0" indent="-228600" algn="l" defTabSz="657775" rtl="0" eaLnBrk="1" fontAlgn="auto" latinLnBrk="0" hangingPunct="1">
              <a:lnSpc>
                <a:spcPct val="100000"/>
              </a:lnSpc>
              <a:spcBef>
                <a:spcPts val="0"/>
              </a:spcBef>
              <a:spcAft>
                <a:spcPts val="0"/>
              </a:spcAft>
              <a:buClrTx/>
              <a:buSzTx/>
              <a:buFontTx/>
              <a:buAutoNum type="arabicPeriod"/>
              <a:tabLst/>
              <a:defRPr/>
            </a:pPr>
            <a:r>
              <a:rPr lang="en-US" sz="863" kern="1200" dirty="0">
                <a:solidFill>
                  <a:schemeClr val="tx1"/>
                </a:solidFill>
                <a:effectLst/>
                <a:latin typeface="Arial" charset="0"/>
                <a:ea typeface="+mn-ea"/>
                <a:cs typeface="+mn-cs"/>
              </a:rPr>
              <a:t> Formal evaluation of program delivery has been integral to demonstrating outcomes form when </a:t>
            </a:r>
            <a:r>
              <a:rPr lang="en-US" sz="863" u="sng" kern="1200" dirty="0">
                <a:solidFill>
                  <a:schemeClr val="tx1"/>
                </a:solidFill>
                <a:effectLst/>
                <a:latin typeface="Arial" charset="0"/>
                <a:ea typeface="+mn-ea"/>
                <a:cs typeface="+mn-cs"/>
                <a:hlinkClick r:id="rId3"/>
              </a:rPr>
              <a:t>Kellogg Foundation</a:t>
            </a:r>
            <a:r>
              <a:rPr lang="en-US" sz="863" kern="1200" dirty="0">
                <a:solidFill>
                  <a:schemeClr val="tx1"/>
                </a:solidFill>
                <a:effectLst/>
                <a:latin typeface="Arial" charset="0"/>
                <a:ea typeface="+mn-ea"/>
                <a:cs typeface="+mn-cs"/>
              </a:rPr>
              <a:t>  began to develop methodologies with the United Way to fund, monitor and evaluate programs.  The terms </a:t>
            </a:r>
            <a:r>
              <a:rPr lang="en-US" sz="863" u="sng" kern="1200" dirty="0">
                <a:solidFill>
                  <a:schemeClr val="tx1"/>
                </a:solidFill>
                <a:effectLst/>
                <a:latin typeface="Arial" charset="0"/>
                <a:ea typeface="+mn-ea"/>
                <a:cs typeface="+mn-cs"/>
                <a:hlinkClick r:id="rId4"/>
              </a:rPr>
              <a:t>Logic Models</a:t>
            </a:r>
            <a:r>
              <a:rPr lang="en-US" sz="863" kern="1200" dirty="0">
                <a:solidFill>
                  <a:schemeClr val="tx1"/>
                </a:solidFill>
                <a:effectLst/>
                <a:latin typeface="Arial" charset="0"/>
                <a:ea typeface="+mn-ea"/>
                <a:cs typeface="+mn-cs"/>
              </a:rPr>
              <a:t> and </a:t>
            </a:r>
            <a:r>
              <a:rPr lang="en-US" sz="863" u="sng" kern="1200" dirty="0">
                <a:solidFill>
                  <a:schemeClr val="tx1"/>
                </a:solidFill>
                <a:effectLst/>
                <a:latin typeface="Arial" charset="0"/>
                <a:ea typeface="+mn-ea"/>
                <a:cs typeface="+mn-cs"/>
                <a:hlinkClick r:id="rId5"/>
              </a:rPr>
              <a:t>Theories of Change</a:t>
            </a:r>
            <a:r>
              <a:rPr lang="en-US" sz="863" kern="1200" dirty="0">
                <a:solidFill>
                  <a:schemeClr val="tx1"/>
                </a:solidFill>
                <a:effectLst/>
                <a:latin typeface="Arial" charset="0"/>
                <a:ea typeface="+mn-ea"/>
                <a:cs typeface="+mn-cs"/>
              </a:rPr>
              <a:t> describe two common methodologies used to create programs and measure their impact.  Logic models are used by program evaluation staff</a:t>
            </a:r>
          </a:p>
          <a:p>
            <a:pPr marL="228600" marR="0" lvl="0" indent="-228600" algn="l" defTabSz="657775" rtl="0" eaLnBrk="1" fontAlgn="auto" latinLnBrk="0" hangingPunct="1">
              <a:lnSpc>
                <a:spcPct val="100000"/>
              </a:lnSpc>
              <a:spcBef>
                <a:spcPts val="0"/>
              </a:spcBef>
              <a:spcAft>
                <a:spcPts val="0"/>
              </a:spcAft>
              <a:buClrTx/>
              <a:buSzTx/>
              <a:buFontTx/>
              <a:buAutoNum type="arabicPeriod"/>
              <a:tabLst/>
              <a:defRPr/>
            </a:pPr>
            <a:endParaRPr lang="en-US" sz="863" kern="1200" dirty="0">
              <a:solidFill>
                <a:schemeClr val="tx1"/>
              </a:solidFill>
              <a:effectLst/>
              <a:latin typeface="Arial" charset="0"/>
              <a:ea typeface="+mn-ea"/>
              <a:cs typeface="+mn-cs"/>
            </a:endParaRPr>
          </a:p>
          <a:p>
            <a:pPr marL="228600" marR="0" lvl="0" indent="-228600" algn="l" defTabSz="657775" rtl="0" eaLnBrk="1" fontAlgn="auto" latinLnBrk="0" hangingPunct="1">
              <a:lnSpc>
                <a:spcPct val="100000"/>
              </a:lnSpc>
              <a:spcBef>
                <a:spcPts val="0"/>
              </a:spcBef>
              <a:spcAft>
                <a:spcPts val="0"/>
              </a:spcAft>
              <a:buClrTx/>
              <a:buSzTx/>
              <a:buFontTx/>
              <a:buAutoNum type="arabicPeriod"/>
              <a:tabLst/>
              <a:defRPr/>
            </a:pPr>
            <a:r>
              <a:rPr lang="en-US" sz="863" kern="1200" dirty="0">
                <a:solidFill>
                  <a:schemeClr val="tx1"/>
                </a:solidFill>
                <a:effectLst/>
                <a:latin typeface="Arial" charset="0"/>
                <a:ea typeface="+mn-ea"/>
                <a:cs typeface="+mn-cs"/>
              </a:rPr>
              <a:t>but the second trend has to with </a:t>
            </a:r>
            <a:r>
              <a:rPr lang="en-US" sz="863" i="1" kern="1200" dirty="0">
                <a:solidFill>
                  <a:schemeClr val="tx1"/>
                </a:solidFill>
                <a:effectLst/>
                <a:latin typeface="Arial" charset="0"/>
                <a:ea typeface="+mn-ea"/>
                <a:cs typeface="+mn-cs"/>
              </a:rPr>
              <a:t>financial</a:t>
            </a:r>
            <a:r>
              <a:rPr lang="en-US" sz="863" kern="1200" dirty="0">
                <a:solidFill>
                  <a:schemeClr val="tx1"/>
                </a:solidFill>
                <a:effectLst/>
                <a:latin typeface="Arial" charset="0"/>
                <a:ea typeface="+mn-ea"/>
                <a:cs typeface="+mn-cs"/>
              </a:rPr>
              <a:t> evaluation of a nonprofit is and the last 15 years so we have seen the era of the watchdog agency, which has created an entirely different set of criteria for success, and some of it controversial with the conflating  of low overhead for a nonprofit to mean a well run nonprofit.</a:t>
            </a:r>
          </a:p>
          <a:p>
            <a:pPr marL="228600" marR="0" lvl="0" indent="-228600" algn="l" defTabSz="657775" rtl="0" eaLnBrk="1" fontAlgn="auto" latinLnBrk="0" hangingPunct="1">
              <a:lnSpc>
                <a:spcPct val="100000"/>
              </a:lnSpc>
              <a:spcBef>
                <a:spcPts val="0"/>
              </a:spcBef>
              <a:spcAft>
                <a:spcPts val="0"/>
              </a:spcAft>
              <a:buClrTx/>
              <a:buSzTx/>
              <a:buFontTx/>
              <a:buAutoNum type="arabicPeriod"/>
              <a:tabLst/>
              <a:defRPr/>
            </a:pPr>
            <a:endParaRPr lang="en-US" sz="863" kern="1200" dirty="0">
              <a:solidFill>
                <a:schemeClr val="tx1"/>
              </a:solidFill>
              <a:effectLst/>
              <a:latin typeface="Arial" charset="0"/>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10</a:t>
            </a:fld>
            <a:endParaRPr lang="en-US" dirty="0"/>
          </a:p>
        </p:txBody>
      </p:sp>
    </p:spTree>
    <p:extLst>
      <p:ext uri="{BB962C8B-B14F-4D97-AF65-F5344CB8AC3E}">
        <p14:creationId xmlns:p14="http://schemas.microsoft.com/office/powerpoint/2010/main" val="3090504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57775" rtl="0" eaLnBrk="1" fontAlgn="auto" latinLnBrk="0" hangingPunct="1">
              <a:lnSpc>
                <a:spcPct val="100000"/>
              </a:lnSpc>
              <a:spcBef>
                <a:spcPts val="0"/>
              </a:spcBef>
              <a:spcAft>
                <a:spcPts val="0"/>
              </a:spcAft>
              <a:buClrTx/>
              <a:buSzTx/>
              <a:buFontTx/>
              <a:buNone/>
              <a:tabLst/>
              <a:defRPr/>
            </a:pPr>
            <a:r>
              <a:rPr lang="en-US" sz="863" kern="1200" dirty="0">
                <a:solidFill>
                  <a:schemeClr val="tx1"/>
                </a:solidFill>
                <a:effectLst/>
                <a:latin typeface="Arial" charset="0"/>
                <a:ea typeface="+mn-ea"/>
                <a:cs typeface="+mn-cs"/>
              </a:rPr>
              <a:t>Now this is a lot to unpack, and I’m just setting the stage here to help this audience and readers  understand our research study and the results.</a:t>
            </a:r>
          </a:p>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11</a:t>
            </a:fld>
            <a:endParaRPr lang="en-US" dirty="0"/>
          </a:p>
        </p:txBody>
      </p:sp>
    </p:spTree>
    <p:extLst>
      <p:ext uri="{BB962C8B-B14F-4D97-AF65-F5344CB8AC3E}">
        <p14:creationId xmlns:p14="http://schemas.microsoft.com/office/powerpoint/2010/main" val="2347859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57775" rtl="0" eaLnBrk="1" fontAlgn="auto" latinLnBrk="0" hangingPunct="1">
              <a:lnSpc>
                <a:spcPct val="100000"/>
              </a:lnSpc>
              <a:spcBef>
                <a:spcPts val="0"/>
              </a:spcBef>
              <a:spcAft>
                <a:spcPts val="0"/>
              </a:spcAft>
              <a:buClrTx/>
              <a:buSzTx/>
              <a:buFontTx/>
              <a:buNone/>
              <a:tabLst/>
              <a:defRPr/>
            </a:pPr>
            <a:endParaRPr lang="en-US" sz="863" kern="1200" dirty="0">
              <a:solidFill>
                <a:schemeClr val="tx1"/>
              </a:solidFill>
              <a:effectLst/>
              <a:latin typeface="Arial" charset="0"/>
              <a:ea typeface="+mn-ea"/>
              <a:cs typeface="+mn-cs"/>
            </a:endParaRPr>
          </a:p>
          <a:p>
            <a:pPr marL="0" marR="0" lvl="0" indent="0" algn="l" defTabSz="657775" rtl="0" eaLnBrk="1" fontAlgn="auto" latinLnBrk="0" hangingPunct="1">
              <a:lnSpc>
                <a:spcPct val="100000"/>
              </a:lnSpc>
              <a:spcBef>
                <a:spcPts val="0"/>
              </a:spcBef>
              <a:spcAft>
                <a:spcPts val="0"/>
              </a:spcAft>
              <a:buClrTx/>
              <a:buSzTx/>
              <a:buFontTx/>
              <a:buNone/>
              <a:tabLst/>
              <a:defRPr/>
            </a:pPr>
            <a:r>
              <a:rPr lang="en-US" sz="863" kern="1200" dirty="0">
                <a:solidFill>
                  <a:schemeClr val="tx1"/>
                </a:solidFill>
                <a:effectLst/>
                <a:latin typeface="Arial" charset="0"/>
                <a:ea typeface="+mn-ea"/>
                <a:cs typeface="+mn-cs"/>
              </a:rPr>
              <a:t>And also to clarify that if you are a program person your understanding of outcomes might be quite different from your colleague sitting on the finance and operations side – and different still from the development officer sitting in cubicle next to you.</a:t>
            </a:r>
            <a:endParaRPr lang="en-US" dirty="0"/>
          </a:p>
          <a:p>
            <a:endParaRPr lang="en-US" dirty="0"/>
          </a:p>
          <a:p>
            <a:endParaRPr lang="en-US" dirty="0"/>
          </a:p>
          <a:p>
            <a:endParaRPr lang="en-US" dirty="0"/>
          </a:p>
          <a:p>
            <a:r>
              <a:rPr lang="en-US" dirty="0"/>
              <a:t>And part of my quest in this research was to find out from different areas within nonprofit organizations what they doing. Are they attempting to </a:t>
            </a:r>
            <a:r>
              <a:rPr lang="en-US" sz="1200" kern="1200" dirty="0">
                <a:solidFill>
                  <a:schemeClr val="tx1"/>
                </a:solidFill>
                <a:effectLst/>
                <a:latin typeface="Arial" charset="0"/>
                <a:ea typeface="+mn-ea"/>
                <a:cs typeface="+mn-cs"/>
              </a:rPr>
              <a:t>evaluate mission impact?.  Are they using outcomes measurements to determine program effectiveness?  Do they use  Charity Navigator metrics?  What works and doesn't when evaluating  impact.  </a:t>
            </a:r>
          </a:p>
          <a:p>
            <a:endParaRPr lang="en-US" sz="1200" kern="1200" dirty="0">
              <a:solidFill>
                <a:schemeClr val="tx1"/>
              </a:solidFill>
              <a:effectLst/>
              <a:latin typeface="Arial" charset="0"/>
              <a:ea typeface="+mn-ea"/>
              <a:cs typeface="+mn-cs"/>
            </a:endParaRPr>
          </a:p>
          <a:p>
            <a:r>
              <a:rPr lang="en-US" dirty="0"/>
              <a:t>Quick raising of hands – how </a:t>
            </a:r>
            <a:r>
              <a:rPr lang="en-US" dirty="0" err="1"/>
              <a:t>how</a:t>
            </a:r>
            <a:r>
              <a:rPr lang="en-US" dirty="0"/>
              <a:t> many of you are in finance, how many are in fundraising?  How many in program?  I know from my organizational work that different areas within a nonprofit have very different focus – they use different tracking systems and these systems are generally not connected.</a:t>
            </a:r>
          </a:p>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12</a:t>
            </a:fld>
            <a:endParaRPr lang="en-US" dirty="0"/>
          </a:p>
        </p:txBody>
      </p:sp>
    </p:spTree>
    <p:extLst>
      <p:ext uri="{BB962C8B-B14F-4D97-AF65-F5344CB8AC3E}">
        <p14:creationId xmlns:p14="http://schemas.microsoft.com/office/powerpoint/2010/main" val="2181791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13</a:t>
            </a:fld>
            <a:endParaRPr lang="en-US" dirty="0"/>
          </a:p>
        </p:txBody>
      </p:sp>
    </p:spTree>
    <p:extLst>
      <p:ext uri="{BB962C8B-B14F-4D97-AF65-F5344CB8AC3E}">
        <p14:creationId xmlns:p14="http://schemas.microsoft.com/office/powerpoint/2010/main" val="1753182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dive into our survey and our survey results</a:t>
            </a:r>
          </a:p>
        </p:txBody>
      </p:sp>
      <p:sp>
        <p:nvSpPr>
          <p:cNvPr id="4" name="Slide Number Placeholder 3"/>
          <p:cNvSpPr>
            <a:spLocks noGrp="1"/>
          </p:cNvSpPr>
          <p:nvPr>
            <p:ph type="sldNum" sz="quarter" idx="5"/>
          </p:nvPr>
        </p:nvSpPr>
        <p:spPr/>
        <p:txBody>
          <a:bodyPr/>
          <a:lstStyle/>
          <a:p>
            <a:fld id="{F7677457-DED6-2A4E-9D9E-23AEE620B852}" type="slidenum">
              <a:rPr lang="en-US" smtClean="0"/>
              <a:pPr/>
              <a:t>14</a:t>
            </a:fld>
            <a:endParaRPr lang="en-US" dirty="0"/>
          </a:p>
        </p:txBody>
      </p:sp>
    </p:spTree>
    <p:extLst>
      <p:ext uri="{BB962C8B-B14F-4D97-AF65-F5344CB8AC3E}">
        <p14:creationId xmlns:p14="http://schemas.microsoft.com/office/powerpoint/2010/main" val="3092127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63" kern="1200" dirty="0">
                <a:solidFill>
                  <a:schemeClr val="tx1"/>
                </a:solidFill>
                <a:effectLst/>
                <a:latin typeface="Arial" charset="0"/>
                <a:ea typeface="+mn-ea"/>
                <a:cs typeface="+mn-cs"/>
              </a:rPr>
              <a:t>Our big idea was to find out - What does it really Mean to Measure Change?</a:t>
            </a:r>
          </a:p>
          <a:p>
            <a:endParaRPr lang="en-US" sz="863" kern="1200" dirty="0">
              <a:solidFill>
                <a:schemeClr val="tx1"/>
              </a:solidFill>
              <a:effectLst/>
              <a:latin typeface="Arial" charset="0"/>
              <a:ea typeface="+mn-ea"/>
              <a:cs typeface="+mn-cs"/>
            </a:endParaRPr>
          </a:p>
          <a:p>
            <a:r>
              <a:rPr lang="en-US" sz="863" kern="1200" dirty="0">
                <a:solidFill>
                  <a:schemeClr val="tx1"/>
                </a:solidFill>
                <a:effectLst/>
                <a:latin typeface="Arial" charset="0"/>
                <a:ea typeface="+mn-ea"/>
                <a:cs typeface="+mn-cs"/>
              </a:rPr>
              <a:t>We worked with a research firm and  approached 353 nonprofit decision makers to ask if and how they evaluate outcomes.   There was a battery of about 15 questions and it touched on the two facets and trends of outcomes measurement – program and finance.</a:t>
            </a:r>
          </a:p>
          <a:p>
            <a:endParaRPr lang="en-US" dirty="0"/>
          </a:p>
          <a:p>
            <a:r>
              <a:rPr lang="en-US" dirty="0"/>
              <a:t>A little bit about the demographics.</a:t>
            </a:r>
          </a:p>
          <a:p>
            <a:endParaRPr lang="en-US" dirty="0"/>
          </a:p>
          <a:p>
            <a:pPr marL="228600" indent="-228600">
              <a:buAutoNum type="arabicPeriod"/>
            </a:pPr>
            <a:r>
              <a:rPr lang="en-US" dirty="0"/>
              <a:t>In terms of budget size rough 60% of nonprofit organizations interviewed have budgets of $5 million and below.  Roughly 40% led larger organizations over $10 million to $5.1 billion dollars</a:t>
            </a:r>
          </a:p>
          <a:p>
            <a:pPr marL="228600" indent="-228600">
              <a:buAutoNum type="arabicPeriod"/>
            </a:pPr>
            <a:r>
              <a:rPr lang="en-US" dirty="0"/>
              <a:t>Funding sources – most indicated that they were supported primarily by individual contributions, but also foundation and government grants as well as fee for service</a:t>
            </a:r>
          </a:p>
          <a:p>
            <a:pPr marL="228600" indent="-228600">
              <a:buAutoNum type="arabicPeriod"/>
            </a:pPr>
            <a:r>
              <a:rPr lang="en-US" dirty="0"/>
              <a:t>Missions were also varied but led by health and human services, but educational institutions, arts, environmental and other youth development organizations.</a:t>
            </a:r>
          </a:p>
        </p:txBody>
      </p:sp>
      <p:sp>
        <p:nvSpPr>
          <p:cNvPr id="4" name="Slide Number Placeholder 3"/>
          <p:cNvSpPr>
            <a:spLocks noGrp="1"/>
          </p:cNvSpPr>
          <p:nvPr>
            <p:ph type="sldNum" sz="quarter" idx="5"/>
          </p:nvPr>
        </p:nvSpPr>
        <p:spPr/>
        <p:txBody>
          <a:bodyPr/>
          <a:lstStyle/>
          <a:p>
            <a:fld id="{F7677457-DED6-2A4E-9D9E-23AEE620B852}" type="slidenum">
              <a:rPr lang="en-US" smtClean="0"/>
              <a:pPr/>
              <a:t>15</a:t>
            </a:fld>
            <a:endParaRPr lang="en-US" dirty="0"/>
          </a:p>
        </p:txBody>
      </p:sp>
    </p:spTree>
    <p:extLst>
      <p:ext uri="{BB962C8B-B14F-4D97-AF65-F5344CB8AC3E}">
        <p14:creationId xmlns:p14="http://schemas.microsoft.com/office/powerpoint/2010/main" val="4138432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first question was probing how relevant outcomes measurement was to their top concerns, and you’ll see that what keeps nonprofit leaders up at night is not the details of mission impact.</a:t>
            </a:r>
          </a:p>
          <a:p>
            <a:endParaRPr lang="en-US" dirty="0"/>
          </a:p>
          <a:p>
            <a:r>
              <a:rPr lang="en-US" dirty="0"/>
              <a:t>It primarily has to do with the financial stability of their organizations – you see that first followed by staff turnover, donor retention and then the last concern which IS  about program delivery and the concern that the financial support might not be there.</a:t>
            </a:r>
          </a:p>
          <a:p>
            <a:endParaRPr lang="en-US" dirty="0"/>
          </a:p>
          <a:p>
            <a:r>
              <a:rPr lang="en-US" dirty="0"/>
              <a:t>This is an important frame of reference.</a:t>
            </a:r>
          </a:p>
        </p:txBody>
      </p:sp>
      <p:sp>
        <p:nvSpPr>
          <p:cNvPr id="4" name="Slide Number Placeholder 3"/>
          <p:cNvSpPr>
            <a:spLocks noGrp="1"/>
          </p:cNvSpPr>
          <p:nvPr>
            <p:ph type="sldNum" sz="quarter" idx="5"/>
          </p:nvPr>
        </p:nvSpPr>
        <p:spPr/>
        <p:txBody>
          <a:bodyPr/>
          <a:lstStyle/>
          <a:p>
            <a:fld id="{F7677457-DED6-2A4E-9D9E-23AEE620B852}" type="slidenum">
              <a:rPr lang="en-US" smtClean="0"/>
              <a:pPr/>
              <a:t>16</a:t>
            </a:fld>
            <a:endParaRPr lang="en-US" dirty="0"/>
          </a:p>
        </p:txBody>
      </p:sp>
    </p:spTree>
    <p:extLst>
      <p:ext uri="{BB962C8B-B14F-4D97-AF65-F5344CB8AC3E}">
        <p14:creationId xmlns:p14="http://schemas.microsoft.com/office/powerpoint/2010/main" val="2579066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57775" rtl="0" eaLnBrk="1" fontAlgn="auto" latinLnBrk="0" hangingPunct="1">
              <a:lnSpc>
                <a:spcPct val="100000"/>
              </a:lnSpc>
              <a:spcBef>
                <a:spcPts val="0"/>
              </a:spcBef>
              <a:spcAft>
                <a:spcPts val="0"/>
              </a:spcAft>
              <a:buClrTx/>
              <a:buSzTx/>
              <a:buFontTx/>
              <a:buNone/>
              <a:tabLst/>
              <a:defRPr/>
            </a:pPr>
            <a:r>
              <a:rPr lang="en-US" dirty="0"/>
              <a:t>So let’s dive into some of the commentary –I want to call out a few statements – that are reflective of multiple survey participants – such as measurement requires a lot of data to become information – and foundations can be too focused on short term outcomes that can take years to affect change.</a:t>
            </a:r>
          </a:p>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17</a:t>
            </a:fld>
            <a:endParaRPr lang="en-US" dirty="0"/>
          </a:p>
        </p:txBody>
      </p:sp>
    </p:spTree>
    <p:extLst>
      <p:ext uri="{BB962C8B-B14F-4D97-AF65-F5344CB8AC3E}">
        <p14:creationId xmlns:p14="http://schemas.microsoft.com/office/powerpoint/2010/main" val="1849543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I do want to read this one as it’s relevant to a set of questions that we asked regarding watchdog agency metrics.  Here’s what a survey participant said:</a:t>
            </a:r>
          </a:p>
          <a:p>
            <a:endParaRPr lang="en-US" dirty="0"/>
          </a:p>
          <a:p>
            <a:r>
              <a:rPr lang="en-US" sz="863" kern="1200" dirty="0">
                <a:solidFill>
                  <a:schemeClr val="tx1"/>
                </a:solidFill>
                <a:effectLst/>
                <a:latin typeface="Arial" charset="0"/>
                <a:ea typeface="+mn-ea"/>
                <a:cs typeface="+mn-cs"/>
              </a:rPr>
              <a:t>And then I do want to read this one as it’s relevant to a set of questions that we asked regarding watchdog agency metrics.  Here’s what a survey participant said:</a:t>
            </a:r>
          </a:p>
          <a:p>
            <a:r>
              <a:rPr lang="en-US" sz="863" kern="1200" dirty="0">
                <a:solidFill>
                  <a:schemeClr val="tx1"/>
                </a:solidFill>
                <a:effectLst/>
                <a:latin typeface="Arial" charset="0"/>
                <a:ea typeface="+mn-ea"/>
                <a:cs typeface="+mn-cs"/>
              </a:rPr>
              <a:t> </a:t>
            </a:r>
          </a:p>
          <a:p>
            <a:r>
              <a:rPr lang="en-US" sz="863" kern="1200" dirty="0">
                <a:solidFill>
                  <a:schemeClr val="tx1"/>
                </a:solidFill>
                <a:effectLst/>
                <a:latin typeface="Arial" charset="0"/>
                <a:ea typeface="+mn-ea"/>
                <a:cs typeface="+mn-cs"/>
              </a:rPr>
              <a:t>What she is referring to here is</a:t>
            </a:r>
          </a:p>
          <a:p>
            <a:r>
              <a:rPr lang="en-US" sz="863" kern="1200" dirty="0">
                <a:solidFill>
                  <a:schemeClr val="tx1"/>
                </a:solidFill>
                <a:effectLst/>
                <a:latin typeface="Arial" charset="0"/>
                <a:ea typeface="+mn-ea"/>
                <a:cs typeface="+mn-cs"/>
              </a:rPr>
              <a:t>A term coined by </a:t>
            </a:r>
            <a:r>
              <a:rPr lang="en-US" sz="863" kern="1200" dirty="0" err="1">
                <a:solidFill>
                  <a:schemeClr val="tx1"/>
                </a:solidFill>
                <a:effectLst/>
                <a:latin typeface="Arial" charset="0"/>
                <a:ea typeface="+mn-ea"/>
                <a:cs typeface="+mn-cs"/>
              </a:rPr>
              <a:t>rnonprofit</a:t>
            </a:r>
            <a:r>
              <a:rPr lang="en-US" sz="863" kern="1200" dirty="0">
                <a:solidFill>
                  <a:schemeClr val="tx1"/>
                </a:solidFill>
                <a:effectLst/>
                <a:latin typeface="Arial" charset="0"/>
                <a:ea typeface="+mn-ea"/>
                <a:cs typeface="+mn-cs"/>
              </a:rPr>
              <a:t> </a:t>
            </a:r>
            <a:r>
              <a:rPr lang="en-US" sz="863" kern="1200" dirty="0" err="1">
                <a:solidFill>
                  <a:schemeClr val="tx1"/>
                </a:solidFill>
                <a:effectLst/>
                <a:latin typeface="Arial" charset="0"/>
                <a:ea typeface="+mn-ea"/>
                <a:cs typeface="+mn-cs"/>
              </a:rPr>
              <a:t>esearchers</a:t>
            </a:r>
            <a:r>
              <a:rPr lang="en-US" sz="863" kern="1200" dirty="0">
                <a:solidFill>
                  <a:schemeClr val="tx1"/>
                </a:solidFill>
                <a:effectLst/>
                <a:latin typeface="Arial" charset="0"/>
                <a:ea typeface="+mn-ea"/>
                <a:cs typeface="+mn-cs"/>
              </a:rPr>
              <a:t> Ann Goggins Gregory and Dan Howard to describe the vicious cycle created when nonprofits underreport administrative costs to secure funding and then run into deficits, creating the need for more funding  </a:t>
            </a:r>
          </a:p>
          <a:p>
            <a:endParaRPr lang="en-US" sz="863" kern="1200" dirty="0">
              <a:solidFill>
                <a:schemeClr val="tx1"/>
              </a:solidFill>
              <a:effectLst/>
              <a:latin typeface="Arial" charset="0"/>
              <a:ea typeface="+mn-ea"/>
              <a:cs typeface="+mn-cs"/>
            </a:endParaRPr>
          </a:p>
          <a:p>
            <a:r>
              <a:rPr lang="en-US" sz="863" kern="1200" dirty="0">
                <a:solidFill>
                  <a:schemeClr val="tx1"/>
                </a:solidFill>
                <a:effectLst/>
                <a:latin typeface="Arial" charset="0"/>
                <a:ea typeface="+mn-ea"/>
                <a:cs typeface="+mn-cs"/>
              </a:rPr>
              <a:t>Open Letter from GuideStar, Charity Navigator, and the Better Business Bureau Wise Giving denouncing the ‘overhead ratio’ as a stand alone indicator of nonprofit performance” </a:t>
            </a:r>
          </a:p>
          <a:p>
            <a:r>
              <a:rPr lang="en-US" sz="863" kern="1200" dirty="0">
                <a:solidFill>
                  <a:schemeClr val="tx1"/>
                </a:solidFill>
                <a:effectLst/>
                <a:latin typeface="Arial" charset="0"/>
                <a:ea typeface="+mn-ea"/>
                <a:cs typeface="+mn-cs"/>
              </a:rPr>
              <a:t> </a:t>
            </a:r>
          </a:p>
          <a:p>
            <a:r>
              <a:rPr lang="en-US" sz="863" kern="1200" dirty="0">
                <a:solidFill>
                  <a:schemeClr val="tx1"/>
                </a:solidFill>
                <a:effectLst/>
                <a:latin typeface="Arial" charset="0"/>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18</a:t>
            </a:fld>
            <a:endParaRPr lang="en-US" dirty="0"/>
          </a:p>
        </p:txBody>
      </p:sp>
    </p:spTree>
    <p:extLst>
      <p:ext uri="{BB962C8B-B14F-4D97-AF65-F5344CB8AC3E}">
        <p14:creationId xmlns:p14="http://schemas.microsoft.com/office/powerpoint/2010/main" val="1470963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863" b="0" i="0" kern="1200" dirty="0">
                <a:solidFill>
                  <a:schemeClr val="tx1"/>
                </a:solidFill>
                <a:effectLst/>
                <a:latin typeface="Arial" charset="0"/>
                <a:ea typeface="+mn-ea"/>
                <a:cs typeface="+mn-cs"/>
              </a:rPr>
              <a:t>So one of our biggest questions for decision makers was their awareness of Charity Navigator metrics</a:t>
            </a:r>
          </a:p>
          <a:p>
            <a:pPr rtl="0"/>
            <a:endParaRPr lang="en-US" sz="863" b="0" i="0" kern="1200" dirty="0">
              <a:solidFill>
                <a:schemeClr val="tx1"/>
              </a:solidFill>
              <a:effectLst/>
              <a:latin typeface="Arial" charset="0"/>
              <a:ea typeface="+mn-ea"/>
              <a:cs typeface="+mn-cs"/>
            </a:endParaRPr>
          </a:p>
          <a:p>
            <a:pPr rtl="0"/>
            <a:r>
              <a:rPr lang="en-US" sz="863" b="0" i="0" kern="1200" dirty="0">
                <a:solidFill>
                  <a:schemeClr val="tx1"/>
                </a:solidFill>
                <a:effectLst/>
                <a:latin typeface="Arial" charset="0"/>
                <a:ea typeface="+mn-ea"/>
                <a:cs typeface="+mn-cs"/>
              </a:rPr>
              <a:t>We rate charities by evaluating two areas of performance: Financial Health and Accountability &amp; Transparency. Our ratings show donors how efficiently we believe a charity will use their support today, how well it has sustained its programs and services over time, and their level of commitment to being accountable and transparent. We provide these ratings so that donors can make intelligent giving decisions, and so that the philanthropic community can more effectively monitor itself.</a:t>
            </a:r>
          </a:p>
          <a:p>
            <a:r>
              <a:rPr lang="en-US" sz="863" b="0" i="0" kern="1200" dirty="0">
                <a:solidFill>
                  <a:schemeClr val="tx1"/>
                </a:solidFill>
                <a:effectLst/>
                <a:latin typeface="Arial" charset="0"/>
                <a:ea typeface="+mn-ea"/>
                <a:cs typeface="+mn-cs"/>
              </a:rPr>
              <a:t> </a:t>
            </a:r>
          </a:p>
          <a:p>
            <a:pPr rtl="0" fontAlgn="base"/>
            <a:r>
              <a:rPr lang="en-US" sz="863" b="0" i="0" u="none" strike="noStrike" kern="1200" dirty="0">
                <a:solidFill>
                  <a:schemeClr val="tx1"/>
                </a:solidFill>
                <a:effectLst/>
                <a:latin typeface="Arial" charset="0"/>
                <a:ea typeface="+mn-ea"/>
                <a:cs typeface="+mn-cs"/>
                <a:hlinkClick r:id="rId3"/>
              </a:rPr>
              <a:t>Financial Health</a:t>
            </a:r>
            <a:endParaRPr lang="en-US" sz="863" b="0" i="0" kern="1200" dirty="0">
              <a:solidFill>
                <a:schemeClr val="tx1"/>
              </a:solidFill>
              <a:effectLst/>
              <a:latin typeface="Arial" charset="0"/>
              <a:ea typeface="+mn-ea"/>
              <a:cs typeface="+mn-cs"/>
            </a:endParaRPr>
          </a:p>
          <a:p>
            <a:pPr rtl="0" fontAlgn="base"/>
            <a:r>
              <a:rPr lang="en-US" sz="863" b="0" i="0" kern="1200" dirty="0">
                <a:solidFill>
                  <a:schemeClr val="tx1"/>
                </a:solidFill>
                <a:effectLst/>
                <a:latin typeface="Arial" charset="0"/>
                <a:ea typeface="+mn-ea"/>
                <a:cs typeface="+mn-cs"/>
              </a:rPr>
              <a:t>We base our evaluations on the financial information each charity provides in its informational tax return, the IRS Form 990. We use that information to analyze a charity’s financial performance in seven key areas that assess its financial efficiency and financial capacity, in relation to its cause area. We then assign the charity a score ranging from zero to ten in all seven performance metrics, as well as a rating for its overall Financial Health. </a:t>
            </a:r>
          </a:p>
          <a:p>
            <a:pPr rtl="0" fontAlgn="base"/>
            <a:endParaRPr lang="en-US" sz="863" b="0" i="0" kern="1200" dirty="0">
              <a:solidFill>
                <a:schemeClr val="tx1"/>
              </a:solidFill>
              <a:effectLst/>
              <a:latin typeface="Arial" charset="0"/>
              <a:ea typeface="+mn-ea"/>
              <a:cs typeface="+mn-cs"/>
            </a:endParaRPr>
          </a:p>
          <a:p>
            <a:pPr rtl="0" fontAlgn="base"/>
            <a:r>
              <a:rPr lang="en-US" sz="863" b="0" i="0" u="none" strike="noStrike" kern="1200" dirty="0">
                <a:solidFill>
                  <a:schemeClr val="tx1"/>
                </a:solidFill>
                <a:effectLst/>
                <a:latin typeface="Arial" charset="0"/>
                <a:ea typeface="+mn-ea"/>
                <a:cs typeface="+mn-cs"/>
                <a:hlinkClick r:id="rId4"/>
              </a:rPr>
              <a:t>Accountability &amp; Transparency</a:t>
            </a:r>
            <a:endParaRPr lang="en-US" sz="863" b="0" i="0" kern="1200" dirty="0">
              <a:solidFill>
                <a:schemeClr val="tx1"/>
              </a:solidFill>
              <a:effectLst/>
              <a:latin typeface="Arial" charset="0"/>
              <a:ea typeface="+mn-ea"/>
              <a:cs typeface="+mn-cs"/>
            </a:endParaRPr>
          </a:p>
          <a:p>
            <a:pPr rtl="0" fontAlgn="base"/>
            <a:r>
              <a:rPr lang="en-US" sz="863" b="0" i="0" kern="1200" dirty="0">
                <a:solidFill>
                  <a:schemeClr val="tx1"/>
                </a:solidFill>
                <a:effectLst/>
                <a:latin typeface="Arial" charset="0"/>
                <a:ea typeface="+mn-ea"/>
                <a:cs typeface="+mn-cs"/>
              </a:rPr>
              <a:t>To evaluate an organization’s Accountability &amp; Transparency, we utilize two sources: information available on the organization’s 990 and information collected from a review of the charity’s website. We use that information to score an organization on seventeen metrics that assess whether it follows best practices of governance and ethics, and whether it makes it easy for donors to find critical information about the organization. We then assign a rating for the organization’s overall Accountability &amp; Transparency.</a:t>
            </a:r>
          </a:p>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19</a:t>
            </a:fld>
            <a:endParaRPr lang="en-US" dirty="0"/>
          </a:p>
        </p:txBody>
      </p:sp>
    </p:spTree>
    <p:extLst>
      <p:ext uri="{BB962C8B-B14F-4D97-AF65-F5344CB8AC3E}">
        <p14:creationId xmlns:p14="http://schemas.microsoft.com/office/powerpoint/2010/main" val="3081267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63" kern="1200" dirty="0">
                <a:solidFill>
                  <a:schemeClr val="tx1"/>
                </a:solidFill>
                <a:effectLst/>
                <a:latin typeface="Arial" charset="0"/>
                <a:ea typeface="+mn-ea"/>
                <a:cs typeface="+mn-cs"/>
              </a:rPr>
              <a:t>Just a few quick words about myself.  I’m a product manager in the social impact vertical at Netsuite and I’ve spent my career as well as sitting boards and as a volunteering.  I’m deeply </a:t>
            </a:r>
            <a:r>
              <a:rPr lang="en-US" sz="863" kern="1200" dirty="0" err="1">
                <a:solidFill>
                  <a:schemeClr val="tx1"/>
                </a:solidFill>
                <a:effectLst/>
                <a:latin typeface="Arial" charset="0"/>
                <a:ea typeface="+mn-ea"/>
                <a:cs typeface="+mn-cs"/>
              </a:rPr>
              <a:t>commited</a:t>
            </a:r>
            <a:r>
              <a:rPr lang="en-US" sz="863" kern="1200" dirty="0">
                <a:solidFill>
                  <a:schemeClr val="tx1"/>
                </a:solidFill>
                <a:effectLst/>
                <a:latin typeface="Arial" charset="0"/>
                <a:ea typeface="+mn-ea"/>
                <a:cs typeface="+mn-cs"/>
              </a:rPr>
              <a:t> the sector and it’s success . I’ve been at Netsuite for 5  years and was part of a team of two solution architects who envisioned and prototyped the first version of NetSuite for nonprofits.  </a:t>
            </a:r>
          </a:p>
          <a:p>
            <a:endParaRPr lang="en-US" sz="863" kern="1200" dirty="0">
              <a:solidFill>
                <a:schemeClr val="tx1"/>
              </a:solidFill>
              <a:effectLst/>
              <a:latin typeface="Arial" charset="0"/>
              <a:ea typeface="+mn-ea"/>
              <a:cs typeface="+mn-cs"/>
            </a:endParaRPr>
          </a:p>
          <a:p>
            <a:r>
              <a:rPr lang="en-US" sz="863" kern="1200" dirty="0">
                <a:solidFill>
                  <a:schemeClr val="tx1"/>
                </a:solidFill>
                <a:effectLst/>
                <a:latin typeface="Arial" charset="0"/>
                <a:ea typeface="+mn-ea"/>
                <a:cs typeface="+mn-cs"/>
              </a:rPr>
              <a:t>I also conceived of our nonprofit survey on measuring mission impact and am the author of our recent whitepaper on the topic – I’m excited to be presenting this webinar today as we tie in the research to digital transformation.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7677457-DED6-2A4E-9D9E-23AEE620B852}" type="slidenum">
              <a:rPr lang="en-US" smtClean="0"/>
              <a:pPr/>
              <a:t>2</a:t>
            </a:fld>
            <a:endParaRPr lang="en-US" dirty="0"/>
          </a:p>
        </p:txBody>
      </p:sp>
    </p:spTree>
    <p:extLst>
      <p:ext uri="{BB962C8B-B14F-4D97-AF65-F5344CB8AC3E}">
        <p14:creationId xmlns:p14="http://schemas.microsoft.com/office/powerpoint/2010/main" val="1165030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20</a:t>
            </a:fld>
            <a:endParaRPr lang="en-US" dirty="0"/>
          </a:p>
        </p:txBody>
      </p:sp>
    </p:spTree>
    <p:extLst>
      <p:ext uri="{BB962C8B-B14F-4D97-AF65-F5344CB8AC3E}">
        <p14:creationId xmlns:p14="http://schemas.microsoft.com/office/powerpoint/2010/main" val="3043015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21</a:t>
            </a:fld>
            <a:endParaRPr lang="en-US" dirty="0"/>
          </a:p>
        </p:txBody>
      </p:sp>
    </p:spTree>
    <p:extLst>
      <p:ext uri="{BB962C8B-B14F-4D97-AF65-F5344CB8AC3E}">
        <p14:creationId xmlns:p14="http://schemas.microsoft.com/office/powerpoint/2010/main" val="2781024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22</a:t>
            </a:fld>
            <a:endParaRPr lang="en-US" dirty="0"/>
          </a:p>
        </p:txBody>
      </p:sp>
    </p:spTree>
    <p:extLst>
      <p:ext uri="{BB962C8B-B14F-4D97-AF65-F5344CB8AC3E}">
        <p14:creationId xmlns:p14="http://schemas.microsoft.com/office/powerpoint/2010/main" val="691484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23</a:t>
            </a:fld>
            <a:endParaRPr lang="en-US" dirty="0"/>
          </a:p>
        </p:txBody>
      </p:sp>
    </p:spTree>
    <p:extLst>
      <p:ext uri="{BB962C8B-B14F-4D97-AF65-F5344CB8AC3E}">
        <p14:creationId xmlns:p14="http://schemas.microsoft.com/office/powerpoint/2010/main" val="3462975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24</a:t>
            </a:fld>
            <a:endParaRPr lang="en-US" dirty="0"/>
          </a:p>
        </p:txBody>
      </p:sp>
    </p:spTree>
    <p:extLst>
      <p:ext uri="{BB962C8B-B14F-4D97-AF65-F5344CB8AC3E}">
        <p14:creationId xmlns:p14="http://schemas.microsoft.com/office/powerpoint/2010/main" val="247328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25</a:t>
            </a:fld>
            <a:endParaRPr lang="en-US" dirty="0"/>
          </a:p>
        </p:txBody>
      </p:sp>
    </p:spTree>
    <p:extLst>
      <p:ext uri="{BB962C8B-B14F-4D97-AF65-F5344CB8AC3E}">
        <p14:creationId xmlns:p14="http://schemas.microsoft.com/office/powerpoint/2010/main" val="3684090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26</a:t>
            </a:fld>
            <a:endParaRPr lang="en-US" dirty="0"/>
          </a:p>
        </p:txBody>
      </p:sp>
    </p:spTree>
    <p:extLst>
      <p:ext uri="{BB962C8B-B14F-4D97-AF65-F5344CB8AC3E}">
        <p14:creationId xmlns:p14="http://schemas.microsoft.com/office/powerpoint/2010/main" val="2970836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27</a:t>
            </a:fld>
            <a:endParaRPr lang="en-US" dirty="0"/>
          </a:p>
        </p:txBody>
      </p:sp>
    </p:spTree>
    <p:extLst>
      <p:ext uri="{BB962C8B-B14F-4D97-AF65-F5344CB8AC3E}">
        <p14:creationId xmlns:p14="http://schemas.microsoft.com/office/powerpoint/2010/main" val="1665847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talk a little bit also about some of the opinions that people shared.  Almost 70% of the organizations said that they felt that larger organizations were in a better position and better advantaged in measuring outcomes.</a:t>
            </a:r>
          </a:p>
          <a:p>
            <a:endParaRPr lang="en-US" dirty="0"/>
          </a:p>
          <a:p>
            <a:r>
              <a:rPr lang="en-US" dirty="0"/>
              <a:t>And frankly 45% said they felt that outcomes measurement was short term thinking and 60% said it reduced the complexity organizations faced.  Now from the perspective of the finance people – 55% said they measured beyond Charity </a:t>
            </a:r>
            <a:r>
              <a:rPr lang="en-US" dirty="0" err="1"/>
              <a:t>naviagor</a:t>
            </a:r>
            <a:r>
              <a:rPr lang="en-US" dirty="0"/>
              <a:t> metrics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BA1B5-C481-8D44-9D87-8708C4AD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269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is data silos – I think anyone who works in a work nonprofit knows what I’m talking about here.  </a:t>
            </a:r>
            <a:r>
              <a:rPr lang="en-US" dirty="0" err="1"/>
              <a:t>Tehse</a:t>
            </a:r>
            <a:r>
              <a:rPr lang="en-US" dirty="0"/>
              <a:t> are different systems that different areas use and all the </a:t>
            </a:r>
            <a:r>
              <a:rPr lang="en-US" dirty="0" err="1"/>
              <a:t>anciallary</a:t>
            </a:r>
            <a:r>
              <a:rPr lang="en-US" dirty="0"/>
              <a:t> spreadsheets and hidden areas of tracking.</a:t>
            </a:r>
          </a:p>
          <a:p>
            <a:endParaRPr lang="en-US" dirty="0"/>
          </a:p>
          <a:p>
            <a:r>
              <a:rPr lang="en-US" dirty="0"/>
              <a:t>The next which is the high amount is lack of </a:t>
            </a:r>
            <a:r>
              <a:rPr lang="en-US" dirty="0" err="1"/>
              <a:t>reasources</a:t>
            </a:r>
            <a:r>
              <a:rPr lang="en-US" dirty="0"/>
              <a:t> – there is non on the team who is accountable to measure.</a:t>
            </a:r>
          </a:p>
          <a:p>
            <a:endParaRPr lang="en-US" dirty="0"/>
          </a:p>
          <a:p>
            <a:r>
              <a:rPr lang="en-US" dirty="0"/>
              <a:t>And last 30% say there’s tracking system at all.  So how can you measure when you have nothing to measure with.</a:t>
            </a:r>
          </a:p>
          <a:p>
            <a:endParaRPr lang="en-US" dirty="0"/>
          </a:p>
          <a:p>
            <a:r>
              <a:rPr lang="en-US" dirty="0"/>
              <a:t>Just a few more things I want to point out – is that is that we did ask about program measurement approach and you’ll see a similar pattern which is that the respondents felt that programmatic measurement was important, but not many were actually using those methods of </a:t>
            </a:r>
            <a:r>
              <a:rPr lang="en-US" dirty="0" err="1"/>
              <a:t>measurememt</a:t>
            </a:r>
            <a:r>
              <a:rPr lang="en-US" dirty="0"/>
              <a:t>.</a:t>
            </a:r>
          </a:p>
          <a:p>
            <a:endParaRPr lang="en-US" dirty="0"/>
          </a:p>
          <a:p>
            <a:r>
              <a:rPr lang="en-US" dirty="0"/>
              <a:t>For example, only 30% were using logic models and yet 70% said they </a:t>
            </a:r>
            <a:r>
              <a:rPr lang="en-US" dirty="0" err="1"/>
              <a:t>considred</a:t>
            </a:r>
            <a:r>
              <a:rPr lang="en-US" dirty="0"/>
              <a:t> outcomes measurement important.  20% said they thought they were effective in outcomes measurement, yet 75% said it’s a priority.</a:t>
            </a:r>
          </a:p>
          <a:p>
            <a:endParaRPr lang="en-US" dirty="0"/>
          </a:p>
          <a:p>
            <a:r>
              <a:rPr lang="en-US" dirty="0"/>
              <a:t>My takeaway here is that organizations re well intentioned – they want to be able to identify where they are headed and track how they’re getting there but there are genuine reasons that they get stuck.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BA1B5-C481-8D44-9D87-8708C4AD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01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63" b="0" i="0" kern="1200" dirty="0">
                <a:solidFill>
                  <a:schemeClr val="tx1"/>
                </a:solidFill>
                <a:effectLst/>
                <a:latin typeface="Arial" charset="0"/>
                <a:ea typeface="+mn-ea"/>
                <a:cs typeface="+mn-cs"/>
              </a:rPr>
              <a:t>Fredrik Winsnes is the Director for </a:t>
            </a:r>
            <a:r>
              <a:rPr lang="en-US" sz="863" b="0" i="0" u="none" strike="noStrike" kern="1200" dirty="0">
                <a:solidFill>
                  <a:schemeClr val="tx1"/>
                </a:solidFill>
                <a:effectLst/>
                <a:latin typeface="Arial" charset="0"/>
                <a:ea typeface="+mn-ea"/>
                <a:cs typeface="+mn-cs"/>
                <a:hlinkClick r:id="rId3"/>
              </a:rPr>
              <a:t>The Center for the Digital Nonprofit</a:t>
            </a:r>
            <a:r>
              <a:rPr lang="en-US" sz="863" b="0" i="0" u="none" strike="noStrike" kern="1200" dirty="0">
                <a:solidFill>
                  <a:schemeClr val="tx1"/>
                </a:solidFill>
                <a:effectLst/>
                <a:latin typeface="Arial" charset="0"/>
                <a:ea typeface="+mn-ea"/>
                <a:cs typeface="+mn-cs"/>
              </a:rPr>
              <a:t> </a:t>
            </a:r>
            <a:r>
              <a:rPr lang="en-US" sz="863" b="0" i="0" kern="1200" dirty="0">
                <a:solidFill>
                  <a:schemeClr val="tx1"/>
                </a:solidFill>
                <a:effectLst/>
                <a:latin typeface="Arial" charset="0"/>
                <a:ea typeface="+mn-ea"/>
                <a:cs typeface="+mn-cs"/>
              </a:rPr>
              <a:t>with NetHope. He previously was Senior Director in charge of NetHope’s Solutions Center. </a:t>
            </a:r>
          </a:p>
          <a:p>
            <a:endParaRPr lang="en-US" sz="863" b="0" i="0" kern="1200" dirty="0">
              <a:solidFill>
                <a:schemeClr val="tx1"/>
              </a:solidFill>
              <a:effectLst/>
              <a:latin typeface="Arial" charset="0"/>
              <a:ea typeface="+mn-ea"/>
              <a:cs typeface="+mn-cs"/>
            </a:endParaRPr>
          </a:p>
          <a:p>
            <a:r>
              <a:rPr lang="en-US" sz="863" b="0" i="0" kern="1200" dirty="0">
                <a:solidFill>
                  <a:schemeClr val="tx1"/>
                </a:solidFill>
                <a:effectLst/>
                <a:latin typeface="Arial" charset="0"/>
                <a:ea typeface="+mn-ea"/>
                <a:cs typeface="+mn-cs"/>
              </a:rPr>
              <a:t>Prior to joining NetHope, Winsnes spent a year with CARE International exploring the use of mobile + cloud computing technologies in Kenya and Mozambique.</a:t>
            </a:r>
          </a:p>
          <a:p>
            <a:r>
              <a:rPr lang="en-US" sz="863" b="0" i="0" kern="1200" dirty="0">
                <a:solidFill>
                  <a:schemeClr val="tx1"/>
                </a:solidFill>
                <a:effectLst/>
                <a:latin typeface="Arial" charset="0"/>
                <a:ea typeface="+mn-ea"/>
                <a:cs typeface="+mn-cs"/>
              </a:rPr>
              <a:t>Winsnes spent over 16 years with Microsoft in various management roles ranging from pre-sales activities through solutions and product development. </a:t>
            </a:r>
          </a:p>
          <a:p>
            <a:endParaRPr lang="en-US" dirty="0"/>
          </a:p>
        </p:txBody>
      </p:sp>
      <p:sp>
        <p:nvSpPr>
          <p:cNvPr id="4" name="Slide Number Placeholder 3"/>
          <p:cNvSpPr>
            <a:spLocks noGrp="1"/>
          </p:cNvSpPr>
          <p:nvPr>
            <p:ph type="sldNum" sz="quarter" idx="10"/>
          </p:nvPr>
        </p:nvSpPr>
        <p:spPr/>
        <p:txBody>
          <a:bodyPr/>
          <a:lstStyle/>
          <a:p>
            <a:fld id="{F7677457-DED6-2A4E-9D9E-23AEE620B852}" type="slidenum">
              <a:rPr lang="en-US" smtClean="0"/>
              <a:pPr/>
              <a:t>3</a:t>
            </a:fld>
            <a:endParaRPr lang="en-US" dirty="0"/>
          </a:p>
        </p:txBody>
      </p:sp>
    </p:spTree>
    <p:extLst>
      <p:ext uri="{BB962C8B-B14F-4D97-AF65-F5344CB8AC3E}">
        <p14:creationId xmlns:p14="http://schemas.microsoft.com/office/powerpoint/2010/main" val="3360651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last slide here represents the different </a:t>
            </a:r>
            <a:r>
              <a:rPr lang="en-US" dirty="0" err="1"/>
              <a:t>departmetns</a:t>
            </a:r>
            <a:r>
              <a:rPr lang="en-US" dirty="0"/>
              <a:t> within a nonprofit – it’s tricky to get the reports, do the </a:t>
            </a:r>
            <a:r>
              <a:rPr lang="en-US" dirty="0" err="1"/>
              <a:t>anlaysis</a:t>
            </a:r>
            <a:r>
              <a:rPr lang="en-US" dirty="0"/>
              <a:t> to course correct?  Why because we have data living in different areas that has to come together to give us the 360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BA1B5-C481-8D44-9D87-8708C4AD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028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63" b="0" i="0" kern="1200" cap="all" dirty="0">
                <a:solidFill>
                  <a:schemeClr val="tx1"/>
                </a:solidFill>
                <a:effectLst/>
                <a:latin typeface="Arial" charset="0"/>
                <a:ea typeface="+mn-ea"/>
                <a:cs typeface="+mn-cs"/>
              </a:rPr>
              <a:t>DOING GOOD BETTER</a:t>
            </a:r>
          </a:p>
          <a:p>
            <a:r>
              <a:rPr lang="en-US" sz="863" b="0" i="0" u="none" strike="noStrike" kern="1200" dirty="0">
                <a:solidFill>
                  <a:schemeClr val="tx1"/>
                </a:solidFill>
                <a:effectLst/>
                <a:latin typeface="Arial" charset="0"/>
                <a:ea typeface="+mn-ea"/>
                <a:cs typeface="+mn-cs"/>
                <a:hlinkClick r:id="rId3"/>
              </a:rPr>
              <a:t>The Center for the Digital Nonprofit</a:t>
            </a:r>
            <a:r>
              <a:rPr lang="en-US" sz="863" b="0" i="0" kern="1200" dirty="0">
                <a:solidFill>
                  <a:schemeClr val="tx1"/>
                </a:solidFill>
                <a:effectLst/>
                <a:latin typeface="Arial" charset="0"/>
                <a:ea typeface="+mn-ea"/>
                <a:cs typeface="+mn-cs"/>
              </a:rPr>
              <a:t> pulls the future forward so that international nonprofits can do good better.</a:t>
            </a:r>
          </a:p>
          <a:p>
            <a:r>
              <a:rPr lang="en-US" sz="863" b="0" i="0" kern="1200" dirty="0">
                <a:solidFill>
                  <a:schemeClr val="tx1"/>
                </a:solidFill>
                <a:effectLst/>
                <a:latin typeface="Arial" charset="0"/>
                <a:ea typeface="+mn-ea"/>
                <a:cs typeface="+mn-cs"/>
              </a:rPr>
              <a:t>Through innovation and collaboration, </a:t>
            </a:r>
            <a:r>
              <a:rPr lang="en-US" sz="863" b="0" i="0" u="none" strike="noStrike" kern="1200" dirty="0">
                <a:solidFill>
                  <a:schemeClr val="tx1"/>
                </a:solidFill>
                <a:effectLst/>
                <a:latin typeface="Arial" charset="0"/>
                <a:ea typeface="+mn-ea"/>
                <a:cs typeface="+mn-cs"/>
                <a:hlinkClick r:id="rId3"/>
              </a:rPr>
              <a:t>The Center</a:t>
            </a:r>
            <a:r>
              <a:rPr lang="en-US" sz="863" b="0" i="0" kern="1200" dirty="0">
                <a:solidFill>
                  <a:schemeClr val="tx1"/>
                </a:solidFill>
                <a:effectLst/>
                <a:latin typeface="Arial" charset="0"/>
                <a:ea typeface="+mn-ea"/>
                <a:cs typeface="+mn-cs"/>
              </a:rPr>
              <a:t> brings together the expertise of the technology sector with the on-the-ground experience of global nonprofits to create a network for committed, forward-looking organization</a:t>
            </a:r>
            <a:r>
              <a:rPr lang="en-US" sz="863" b="0" i="1" kern="1200" dirty="0">
                <a:solidFill>
                  <a:schemeClr val="tx1"/>
                </a:solidFill>
                <a:effectLst/>
                <a:latin typeface="Arial" charset="0"/>
                <a:ea typeface="+mn-ea"/>
                <a:cs typeface="+mn-cs"/>
              </a:rPr>
              <a:t>s</a:t>
            </a:r>
            <a:r>
              <a:rPr lang="en-US" sz="863" b="0" i="0" kern="1200" dirty="0">
                <a:solidFill>
                  <a:schemeClr val="tx1"/>
                </a:solidFill>
                <a:effectLst/>
                <a:latin typeface="Arial" charset="0"/>
                <a:ea typeface="+mn-ea"/>
                <a:cs typeface="+mn-cs"/>
              </a:rPr>
              <a:t> to help global nonprofits accelerate the advancement of their missions and achieve exponential impact to improve the world we share.</a:t>
            </a:r>
          </a:p>
          <a:p>
            <a:r>
              <a:rPr lang="en-US" sz="863" b="0" i="0" kern="1200" dirty="0">
                <a:solidFill>
                  <a:schemeClr val="tx1"/>
                </a:solidFill>
                <a:effectLst/>
                <a:latin typeface="Arial" charset="0"/>
                <a:ea typeface="+mn-ea"/>
                <a:cs typeface="+mn-cs"/>
              </a:rPr>
              <a:t>By providing the guidance, resources and tools, and grantmaking needed for digital transformation, </a:t>
            </a:r>
            <a:r>
              <a:rPr lang="en-US" sz="863" b="0" i="0" u="none" strike="noStrike" kern="1200" dirty="0">
                <a:solidFill>
                  <a:schemeClr val="tx1"/>
                </a:solidFill>
                <a:effectLst/>
                <a:latin typeface="Arial" charset="0"/>
                <a:ea typeface="+mn-ea"/>
                <a:cs typeface="+mn-cs"/>
                <a:hlinkClick r:id="rId3"/>
              </a:rPr>
              <a:t>The Center</a:t>
            </a:r>
            <a:r>
              <a:rPr lang="en-US" sz="863" b="0" i="0" kern="1200" dirty="0">
                <a:solidFill>
                  <a:schemeClr val="tx1"/>
                </a:solidFill>
                <a:effectLst/>
                <a:latin typeface="Arial" charset="0"/>
                <a:ea typeface="+mn-ea"/>
                <a:cs typeface="+mn-cs"/>
              </a:rPr>
              <a:t> helps nonprofits achieve the promise of tomorrow today.</a:t>
            </a:r>
          </a:p>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31</a:t>
            </a:fld>
            <a:endParaRPr lang="en-US" dirty="0"/>
          </a:p>
        </p:txBody>
      </p:sp>
    </p:spTree>
    <p:extLst>
      <p:ext uri="{BB962C8B-B14F-4D97-AF65-F5344CB8AC3E}">
        <p14:creationId xmlns:p14="http://schemas.microsoft.com/office/powerpoint/2010/main" val="1814007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32</a:t>
            </a:fld>
            <a:endParaRPr lang="en-US" dirty="0"/>
          </a:p>
        </p:txBody>
      </p:sp>
    </p:spTree>
    <p:extLst>
      <p:ext uri="{BB962C8B-B14F-4D97-AF65-F5344CB8AC3E}">
        <p14:creationId xmlns:p14="http://schemas.microsoft.com/office/powerpoint/2010/main" val="1356839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33</a:t>
            </a:fld>
            <a:endParaRPr lang="en-US" dirty="0"/>
          </a:p>
        </p:txBody>
      </p:sp>
    </p:spTree>
    <p:extLst>
      <p:ext uri="{BB962C8B-B14F-4D97-AF65-F5344CB8AC3E}">
        <p14:creationId xmlns:p14="http://schemas.microsoft.com/office/powerpoint/2010/main" val="1492942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34</a:t>
            </a:fld>
            <a:endParaRPr lang="en-US" dirty="0"/>
          </a:p>
        </p:txBody>
      </p:sp>
    </p:spTree>
    <p:extLst>
      <p:ext uri="{BB962C8B-B14F-4D97-AF65-F5344CB8AC3E}">
        <p14:creationId xmlns:p14="http://schemas.microsoft.com/office/powerpoint/2010/main" val="3586786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35</a:t>
            </a:fld>
            <a:endParaRPr lang="en-US" dirty="0"/>
          </a:p>
        </p:txBody>
      </p:sp>
    </p:spTree>
    <p:extLst>
      <p:ext uri="{BB962C8B-B14F-4D97-AF65-F5344CB8AC3E}">
        <p14:creationId xmlns:p14="http://schemas.microsoft.com/office/powerpoint/2010/main" val="2885458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36</a:t>
            </a:fld>
            <a:endParaRPr lang="en-US" dirty="0"/>
          </a:p>
        </p:txBody>
      </p:sp>
    </p:spTree>
    <p:extLst>
      <p:ext uri="{BB962C8B-B14F-4D97-AF65-F5344CB8AC3E}">
        <p14:creationId xmlns:p14="http://schemas.microsoft.com/office/powerpoint/2010/main" val="773115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37</a:t>
            </a:fld>
            <a:endParaRPr lang="en-US" dirty="0"/>
          </a:p>
        </p:txBody>
      </p:sp>
    </p:spTree>
    <p:extLst>
      <p:ext uri="{BB962C8B-B14F-4D97-AF65-F5344CB8AC3E}">
        <p14:creationId xmlns:p14="http://schemas.microsoft.com/office/powerpoint/2010/main" val="1721126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38</a:t>
            </a:fld>
            <a:endParaRPr lang="en-US" dirty="0"/>
          </a:p>
        </p:txBody>
      </p:sp>
    </p:spTree>
    <p:extLst>
      <p:ext uri="{BB962C8B-B14F-4D97-AF65-F5344CB8AC3E}">
        <p14:creationId xmlns:p14="http://schemas.microsoft.com/office/powerpoint/2010/main" val="26713276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39</a:t>
            </a:fld>
            <a:endParaRPr lang="en-US" dirty="0"/>
          </a:p>
        </p:txBody>
      </p:sp>
    </p:spTree>
    <p:extLst>
      <p:ext uri="{BB962C8B-B14F-4D97-AF65-F5344CB8AC3E}">
        <p14:creationId xmlns:p14="http://schemas.microsoft.com/office/powerpoint/2010/main" val="4156124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171">
              <a:spcBef>
                <a:spcPts val="2399"/>
              </a:spcBef>
              <a:buClr>
                <a:srgbClr val="FFFFFF"/>
              </a:buClr>
              <a:buFont typeface="Arial" pitchFamily="34" charset="0"/>
              <a:buNone/>
            </a:pPr>
            <a:endParaRPr lang="en-US" sz="900" dirty="0">
              <a:solidFill>
                <a:schemeClr val="bg1"/>
              </a:solidFill>
            </a:endParaRPr>
          </a:p>
          <a:p>
            <a:r>
              <a:rPr lang="en-US" sz="863" kern="1200" dirty="0">
                <a:solidFill>
                  <a:schemeClr val="tx1"/>
                </a:solidFill>
                <a:effectLst/>
                <a:latin typeface="Arial" charset="0"/>
                <a:ea typeface="+mn-ea"/>
                <a:cs typeface="+mn-cs"/>
              </a:rPr>
              <a:t>So let’s jump in and talk about our time together today.  I’m going to spend the first 5 to 10 minutes defining what it means to measure Outcomes and then move into our research results, where we’ll spend the bulk of our time.  Then I’m going to turn it over to Frederik who is going to share with us his work at the Center for the Digital Nonprofit and how help us understand how digital transformation is a key component measuring outcomes.</a:t>
            </a:r>
          </a:p>
          <a:p>
            <a:endParaRPr lang="en-US" sz="863" kern="1200" dirty="0">
              <a:solidFill>
                <a:schemeClr val="tx1"/>
              </a:solidFill>
              <a:effectLst/>
              <a:latin typeface="Arial" charset="0"/>
              <a:ea typeface="+mn-ea"/>
              <a:cs typeface="+mn-cs"/>
            </a:endParaRPr>
          </a:p>
          <a:p>
            <a:r>
              <a:rPr lang="en-US" sz="863" kern="1200" dirty="0">
                <a:solidFill>
                  <a:schemeClr val="tx1"/>
                </a:solidFill>
                <a:effectLst/>
                <a:latin typeface="Arial" charset="0"/>
                <a:ea typeface="+mn-ea"/>
                <a:cs typeface="+mn-cs"/>
              </a:rPr>
              <a:t>Then I’ve got some next step resources and we will open it up for questions.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D3260-5D5F-49F7-B476-0268A2208E90}" type="slidenum">
              <a:rPr kumimoji="0" lang="en-US" sz="1800" b="0" i="0" u="none" strike="noStrike" kern="1200" cap="none" spc="0" normalizeH="0" baseline="0" noProof="0" smtClean="0">
                <a:ln>
                  <a:noFill/>
                </a:ln>
                <a:solidFill>
                  <a:sysClr val="windowText" lastClr="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Tree>
    <p:extLst>
      <p:ext uri="{BB962C8B-B14F-4D97-AF65-F5344CB8AC3E}">
        <p14:creationId xmlns:p14="http://schemas.microsoft.com/office/powerpoint/2010/main" val="5272119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40</a:t>
            </a:fld>
            <a:endParaRPr lang="en-US" dirty="0"/>
          </a:p>
        </p:txBody>
      </p:sp>
    </p:spTree>
    <p:extLst>
      <p:ext uri="{BB962C8B-B14F-4D97-AF65-F5344CB8AC3E}">
        <p14:creationId xmlns:p14="http://schemas.microsoft.com/office/powerpoint/2010/main" val="2290294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57775" rtl="0" eaLnBrk="1" fontAlgn="auto" latinLnBrk="0" hangingPunct="1">
              <a:lnSpc>
                <a:spcPct val="100000"/>
              </a:lnSpc>
              <a:spcBef>
                <a:spcPts val="0"/>
              </a:spcBef>
              <a:spcAft>
                <a:spcPts val="0"/>
              </a:spcAft>
              <a:buClrTx/>
              <a:buSzTx/>
              <a:buFontTx/>
              <a:buNone/>
              <a:tabLst/>
              <a:defRPr/>
            </a:pPr>
            <a:fld id="{F7677457-DED6-2A4E-9D9E-23AEE620B85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657775"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99606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57775" rtl="0" eaLnBrk="1" fontAlgn="auto" latinLnBrk="0" hangingPunct="1">
              <a:lnSpc>
                <a:spcPct val="100000"/>
              </a:lnSpc>
              <a:spcBef>
                <a:spcPts val="0"/>
              </a:spcBef>
              <a:spcAft>
                <a:spcPts val="0"/>
              </a:spcAft>
              <a:buClrTx/>
              <a:buSzTx/>
              <a:buFontTx/>
              <a:buNone/>
              <a:tabLst/>
              <a:defRPr/>
            </a:pPr>
            <a:fld id="{F7677457-DED6-2A4E-9D9E-23AEE620B85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657775"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94435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43</a:t>
            </a:fld>
            <a:endParaRPr lang="en-US" dirty="0"/>
          </a:p>
        </p:txBody>
      </p:sp>
    </p:spTree>
    <p:extLst>
      <p:ext uri="{BB962C8B-B14F-4D97-AF65-F5344CB8AC3E}">
        <p14:creationId xmlns:p14="http://schemas.microsoft.com/office/powerpoint/2010/main" val="8577578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44</a:t>
            </a:fld>
            <a:endParaRPr lang="en-US" dirty="0"/>
          </a:p>
        </p:txBody>
      </p:sp>
    </p:spTree>
    <p:extLst>
      <p:ext uri="{BB962C8B-B14F-4D97-AF65-F5344CB8AC3E}">
        <p14:creationId xmlns:p14="http://schemas.microsoft.com/office/powerpoint/2010/main" val="2672690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45</a:t>
            </a:fld>
            <a:endParaRPr lang="en-US" dirty="0"/>
          </a:p>
        </p:txBody>
      </p:sp>
    </p:spTree>
    <p:extLst>
      <p:ext uri="{BB962C8B-B14F-4D97-AF65-F5344CB8AC3E}">
        <p14:creationId xmlns:p14="http://schemas.microsoft.com/office/powerpoint/2010/main" val="31613616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77457-DED6-2A4E-9D9E-23AEE620B852}" type="slidenum">
              <a:rPr lang="en-US" smtClean="0"/>
              <a:pPr/>
              <a:t>46</a:t>
            </a:fld>
            <a:endParaRPr lang="en-US" dirty="0"/>
          </a:p>
        </p:txBody>
      </p:sp>
    </p:spTree>
    <p:extLst>
      <p:ext uri="{BB962C8B-B14F-4D97-AF65-F5344CB8AC3E}">
        <p14:creationId xmlns:p14="http://schemas.microsoft.com/office/powerpoint/2010/main" val="3501896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 let’s level set here, and define Outcome Measurement.  I’m using the definition from Robert Penna, an outcomes expert.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BA1B5-C481-8D44-9D87-8708C4AD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578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Outcomes </a:t>
            </a:r>
            <a:r>
              <a:rPr lang="en-US" sz="1200" kern="1200" dirty="0">
                <a:solidFill>
                  <a:schemeClr val="tx1"/>
                </a:solidFill>
                <a:effectLst/>
                <a:latin typeface="+mn-lt"/>
                <a:ea typeface="+mn-ea"/>
                <a:cs typeface="+mn-cs"/>
              </a:rPr>
              <a:t>measurement is an approach to nonprofit activity that looks to create, measure and assess the social impact created by a nonprofit.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BA1B5-C481-8D44-9D87-8708C4AD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74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book Robert states that up to 20 years or so ago, nonprofits did not this very well.</a:t>
            </a:r>
          </a:p>
          <a:p>
            <a:endParaRPr lang="en-US" dirty="0"/>
          </a:p>
          <a:p>
            <a:pPr marL="0" marR="0" lvl="0" indent="0" algn="l" defTabSz="657775" rtl="0" eaLnBrk="1" fontAlgn="auto" latinLnBrk="0" hangingPunct="1">
              <a:lnSpc>
                <a:spcPct val="100000"/>
              </a:lnSpc>
              <a:spcBef>
                <a:spcPts val="0"/>
              </a:spcBef>
              <a:spcAft>
                <a:spcPts val="0"/>
              </a:spcAft>
              <a:buClrTx/>
              <a:buSzTx/>
              <a:buFontTx/>
              <a:buNone/>
              <a:tabLst/>
              <a:defRPr/>
            </a:pPr>
            <a:r>
              <a:rPr lang="en-US" sz="863" kern="1200" dirty="0">
                <a:solidFill>
                  <a:schemeClr val="tx1"/>
                </a:solidFill>
                <a:effectLst/>
                <a:latin typeface="Arial" charset="0"/>
                <a:ea typeface="+mn-ea"/>
                <a:cs typeface="+mn-cs"/>
              </a:rPr>
              <a:t>Most nonprofits have focused on </a:t>
            </a:r>
            <a:r>
              <a:rPr lang="en-US" sz="863" i="1" kern="1200" dirty="0">
                <a:solidFill>
                  <a:schemeClr val="tx1"/>
                </a:solidFill>
                <a:effectLst/>
                <a:latin typeface="Arial" charset="0"/>
                <a:ea typeface="+mn-ea"/>
                <a:cs typeface="+mn-cs"/>
              </a:rPr>
              <a:t>what they are doing</a:t>
            </a:r>
            <a:r>
              <a:rPr lang="en-US" sz="863" kern="1200" dirty="0">
                <a:solidFill>
                  <a:schemeClr val="tx1"/>
                </a:solidFill>
                <a:effectLst/>
                <a:latin typeface="Arial" charset="0"/>
                <a:ea typeface="+mn-ea"/>
                <a:cs typeface="+mn-cs"/>
              </a:rPr>
              <a:t>, not </a:t>
            </a:r>
            <a:r>
              <a:rPr lang="en-US" sz="863" i="1" kern="1200" dirty="0">
                <a:solidFill>
                  <a:schemeClr val="tx1"/>
                </a:solidFill>
                <a:effectLst/>
                <a:latin typeface="Arial" charset="0"/>
                <a:ea typeface="+mn-ea"/>
                <a:cs typeface="+mn-cs"/>
              </a:rPr>
              <a:t>how they have impacted change</a:t>
            </a:r>
            <a:r>
              <a:rPr lang="en-US" sz="863" kern="1200" dirty="0">
                <a:solidFill>
                  <a:schemeClr val="tx1"/>
                </a:solidFill>
                <a:effectLst/>
                <a:latin typeface="Arial"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BA1B5-C481-8D44-9D87-8708C4AD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12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863" b="1" kern="1200" dirty="0">
                <a:solidFill>
                  <a:schemeClr val="tx1"/>
                </a:solidFill>
                <a:effectLst/>
                <a:latin typeface="Arial" charset="0"/>
                <a:ea typeface="+mn-ea"/>
                <a:cs typeface="+mn-cs"/>
              </a:rPr>
              <a:t>He States there are two </a:t>
            </a:r>
            <a:r>
              <a:rPr lang="en-US" sz="863" b="1" kern="1200" dirty="0" err="1">
                <a:solidFill>
                  <a:schemeClr val="tx1"/>
                </a:solidFill>
                <a:effectLst/>
                <a:latin typeface="Arial" charset="0"/>
                <a:ea typeface="+mn-ea"/>
                <a:cs typeface="+mn-cs"/>
              </a:rPr>
              <a:t>reaons</a:t>
            </a:r>
            <a:r>
              <a:rPr lang="en-US" sz="863" b="1" kern="1200" dirty="0">
                <a:solidFill>
                  <a:schemeClr val="tx1"/>
                </a:solidFill>
                <a:effectLst/>
                <a:latin typeface="Arial" charset="0"/>
                <a:ea typeface="+mn-ea"/>
                <a:cs typeface="+mn-cs"/>
              </a:rPr>
              <a:t> for this:</a:t>
            </a:r>
          </a:p>
          <a:p>
            <a:pPr lvl="0"/>
            <a:endParaRPr lang="en-US" sz="863" b="1" kern="1200" dirty="0">
              <a:solidFill>
                <a:schemeClr val="tx1"/>
              </a:solidFill>
              <a:effectLst/>
              <a:latin typeface="Arial" charset="0"/>
              <a:ea typeface="+mn-ea"/>
              <a:cs typeface="+mn-cs"/>
            </a:endParaRPr>
          </a:p>
          <a:p>
            <a:pPr lvl="0"/>
            <a:r>
              <a:rPr lang="en-US" sz="863" b="1" kern="1200" dirty="0">
                <a:solidFill>
                  <a:schemeClr val="tx1"/>
                </a:solidFill>
                <a:effectLst/>
                <a:latin typeface="Arial" charset="0"/>
                <a:ea typeface="+mn-ea"/>
                <a:cs typeface="+mn-cs"/>
              </a:rPr>
              <a:t>1. Lack of definition</a:t>
            </a:r>
            <a:endParaRPr lang="en-US" sz="863" kern="1200" dirty="0">
              <a:solidFill>
                <a:schemeClr val="tx1"/>
              </a:solidFill>
              <a:effectLst/>
              <a:latin typeface="Arial" charset="0"/>
              <a:ea typeface="+mn-ea"/>
              <a:cs typeface="+mn-cs"/>
            </a:endParaRPr>
          </a:p>
          <a:p>
            <a:r>
              <a:rPr lang="en-US" sz="863" kern="1200" dirty="0">
                <a:solidFill>
                  <a:schemeClr val="tx1"/>
                </a:solidFill>
                <a:effectLst/>
                <a:latin typeface="Arial" charset="0"/>
                <a:ea typeface="+mn-ea"/>
                <a:cs typeface="+mn-cs"/>
              </a:rPr>
              <a:t>The target problems, actual programmatic interventions, expected outcomes and desired impacts have not been sufficiently defined to be </a:t>
            </a:r>
            <a:r>
              <a:rPr lang="en-US" sz="863" i="1" kern="1200" dirty="0">
                <a:solidFill>
                  <a:schemeClr val="tx1"/>
                </a:solidFill>
                <a:effectLst/>
                <a:latin typeface="Arial" charset="0"/>
                <a:ea typeface="+mn-ea"/>
                <a:cs typeface="+mn-cs"/>
              </a:rPr>
              <a:t>measurable</a:t>
            </a:r>
          </a:p>
          <a:p>
            <a:endParaRPr lang="en-US" sz="863" i="1" kern="1200" dirty="0">
              <a:solidFill>
                <a:schemeClr val="tx1"/>
              </a:solidFill>
              <a:effectLst/>
              <a:latin typeface="Arial" charset="0"/>
              <a:ea typeface="+mn-ea"/>
              <a:cs typeface="+mn-cs"/>
            </a:endParaRPr>
          </a:p>
          <a:p>
            <a:pPr lvl="0"/>
            <a:r>
              <a:rPr lang="en-US" sz="863" i="1" kern="1200" dirty="0">
                <a:solidFill>
                  <a:schemeClr val="tx1"/>
                </a:solidFill>
                <a:effectLst/>
                <a:latin typeface="Arial" charset="0"/>
                <a:ea typeface="+mn-ea"/>
                <a:cs typeface="+mn-cs"/>
              </a:rPr>
              <a:t>2. </a:t>
            </a:r>
            <a:r>
              <a:rPr lang="en-US" sz="863" b="1" kern="1200" dirty="0">
                <a:solidFill>
                  <a:schemeClr val="tx1"/>
                </a:solidFill>
                <a:effectLst/>
                <a:latin typeface="Arial" charset="0"/>
                <a:ea typeface="+mn-ea"/>
                <a:cs typeface="+mn-cs"/>
              </a:rPr>
              <a:t>Lack of clear program results tied to resource expenditure.</a:t>
            </a:r>
            <a:endParaRPr lang="en-US" sz="863" kern="1200" dirty="0">
              <a:solidFill>
                <a:schemeClr val="tx1"/>
              </a:solidFill>
              <a:effectLst/>
              <a:latin typeface="Arial" charset="0"/>
              <a:ea typeface="+mn-ea"/>
              <a:cs typeface="+mn-cs"/>
            </a:endParaRPr>
          </a:p>
          <a:p>
            <a:r>
              <a:rPr lang="en-US" sz="863" kern="1200" dirty="0">
                <a:solidFill>
                  <a:schemeClr val="tx1"/>
                </a:solidFill>
                <a:effectLst/>
                <a:latin typeface="Arial" charset="0"/>
                <a:ea typeface="+mn-ea"/>
                <a:cs typeface="+mn-cs"/>
              </a:rPr>
              <a:t>Expenditure of resources such as time, </a:t>
            </a:r>
            <a:r>
              <a:rPr lang="en-US" sz="863" kern="1200" dirty="0" err="1">
                <a:solidFill>
                  <a:schemeClr val="tx1"/>
                </a:solidFill>
                <a:effectLst/>
                <a:latin typeface="Arial" charset="0"/>
                <a:ea typeface="+mn-ea"/>
                <a:cs typeface="+mn-cs"/>
              </a:rPr>
              <a:t>people,and</a:t>
            </a:r>
            <a:r>
              <a:rPr lang="en-US" sz="863" kern="1200" dirty="0">
                <a:solidFill>
                  <a:schemeClr val="tx1"/>
                </a:solidFill>
                <a:effectLst/>
                <a:latin typeface="Arial" charset="0"/>
                <a:ea typeface="+mn-ea"/>
                <a:cs typeface="+mn-cs"/>
              </a:rPr>
              <a:t>  money have not been linked to outcomes--dollars to mission.</a:t>
            </a:r>
          </a:p>
          <a:p>
            <a:endParaRPr lang="en-US" sz="863" i="1" kern="1200" dirty="0">
              <a:solidFill>
                <a:schemeClr val="tx1"/>
              </a:solidFill>
              <a:effectLst/>
              <a:latin typeface="Arial" charset="0"/>
              <a:ea typeface="+mn-ea"/>
              <a:cs typeface="+mn-cs"/>
            </a:endParaRPr>
          </a:p>
          <a:p>
            <a:endParaRPr lang="en-US" sz="863"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F7677457-DED6-2A4E-9D9E-23AEE620B852}" type="slidenum">
              <a:rPr lang="en-US" smtClean="0"/>
              <a:pPr/>
              <a:t>8</a:t>
            </a:fld>
            <a:endParaRPr lang="en-US" dirty="0"/>
          </a:p>
        </p:txBody>
      </p:sp>
    </p:spTree>
    <p:extLst>
      <p:ext uri="{BB962C8B-B14F-4D97-AF65-F5344CB8AC3E}">
        <p14:creationId xmlns:p14="http://schemas.microsoft.com/office/powerpoint/2010/main" val="411398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add text</a:t>
            </a:r>
          </a:p>
        </p:txBody>
      </p:sp>
      <p:sp>
        <p:nvSpPr>
          <p:cNvPr id="4" name="Slide Number Placeholder 3"/>
          <p:cNvSpPr>
            <a:spLocks noGrp="1"/>
          </p:cNvSpPr>
          <p:nvPr>
            <p:ph type="sldNum" sz="quarter" idx="5"/>
          </p:nvPr>
        </p:nvSpPr>
        <p:spPr/>
        <p:txBody>
          <a:bodyPr/>
          <a:lstStyle/>
          <a:p>
            <a:fld id="{F7677457-DED6-2A4E-9D9E-23AEE620B852}" type="slidenum">
              <a:rPr lang="en-US" smtClean="0"/>
              <a:pPr/>
              <a:t>9</a:t>
            </a:fld>
            <a:endParaRPr lang="en-US" dirty="0"/>
          </a:p>
        </p:txBody>
      </p:sp>
    </p:spTree>
    <p:extLst>
      <p:ext uri="{BB962C8B-B14F-4D97-AF65-F5344CB8AC3E}">
        <p14:creationId xmlns:p14="http://schemas.microsoft.com/office/powerpoint/2010/main" val="1864362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option 2-solid blu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372A9-9D41-47C2-A32E-6B34FC89B96E}"/>
              </a:ext>
            </a:extLst>
          </p:cNvPr>
          <p:cNvSpPr/>
          <p:nvPr userDrawn="1"/>
        </p:nvSpPr>
        <p:spPr>
          <a:xfrm>
            <a:off x="1"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ctrTitle" hasCustomPrompt="1"/>
          </p:nvPr>
        </p:nvSpPr>
        <p:spPr>
          <a:xfrm>
            <a:off x="619325" y="1383673"/>
            <a:ext cx="5861304" cy="1035154"/>
          </a:xfrm>
        </p:spPr>
        <p:txBody>
          <a:bodyPr wrap="square" anchor="t" anchorCtr="0">
            <a:spAutoFit/>
          </a:bodyPr>
          <a:lstStyle>
            <a:lvl1pPr algn="l">
              <a:defRPr sz="3600">
                <a:solidFill>
                  <a:schemeClr val="bg1"/>
                </a:solidFill>
                <a:latin typeface="Arial Black" panose="020B0A04020102020204" pitchFamily="34" charset="0"/>
              </a:defRPr>
            </a:lvl1pPr>
          </a:lstStyle>
          <a:p>
            <a:r>
              <a:rPr lang="en-US" dirty="0"/>
              <a:t>ENTER COVER SLIDE TITLE HERE.</a:t>
            </a:r>
          </a:p>
        </p:txBody>
      </p:sp>
      <p:sp>
        <p:nvSpPr>
          <p:cNvPr id="3" name="Subtitle 2"/>
          <p:cNvSpPr>
            <a:spLocks noGrp="1"/>
          </p:cNvSpPr>
          <p:nvPr>
            <p:ph type="subTitle" idx="1" hasCustomPrompt="1"/>
          </p:nvPr>
        </p:nvSpPr>
        <p:spPr>
          <a:xfrm>
            <a:off x="619325" y="2438957"/>
            <a:ext cx="1770949" cy="346249"/>
          </a:xfrm>
        </p:spPr>
        <p:txBody>
          <a:bodyPr wrap="square">
            <a:spAutoFit/>
          </a:bodyPr>
          <a:lstStyle>
            <a:lvl1pPr marL="0" indent="0" algn="l">
              <a:lnSpc>
                <a:spcPct val="125000"/>
              </a:lnSpc>
              <a:spcBef>
                <a:spcPts val="0"/>
              </a:spcBef>
              <a:buNone/>
              <a:defRPr sz="9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First Last Name, Title Goes Here Oct 17, 2015</a:t>
            </a:r>
          </a:p>
        </p:txBody>
      </p:sp>
      <p:grpSp>
        <p:nvGrpSpPr>
          <p:cNvPr id="6" name="Group 5">
            <a:extLst>
              <a:ext uri="{FF2B5EF4-FFF2-40B4-BE49-F238E27FC236}">
                <a16:creationId xmlns:a16="http://schemas.microsoft.com/office/drawing/2014/main" id="{1B660726-4B81-4664-A702-A3FF02E1B349}"/>
              </a:ext>
            </a:extLst>
          </p:cNvPr>
          <p:cNvGrpSpPr/>
          <p:nvPr userDrawn="1"/>
        </p:nvGrpSpPr>
        <p:grpSpPr>
          <a:xfrm>
            <a:off x="612451" y="4769221"/>
            <a:ext cx="1749750" cy="374279"/>
            <a:chOff x="612451" y="4769221"/>
            <a:chExt cx="1749750" cy="374279"/>
          </a:xfrm>
        </p:grpSpPr>
        <p:sp>
          <p:nvSpPr>
            <p:cNvPr id="8" name="bk object 16">
              <a:extLst>
                <a:ext uri="{FF2B5EF4-FFF2-40B4-BE49-F238E27FC236}">
                  <a16:creationId xmlns:a16="http://schemas.microsoft.com/office/drawing/2014/main" id="{0CE5AC1B-B316-42B5-97BA-8D07A8244A4B}"/>
                </a:ext>
              </a:extLst>
            </p:cNvPr>
            <p:cNvSpPr/>
            <p:nvPr/>
          </p:nvSpPr>
          <p:spPr>
            <a:xfrm>
              <a:off x="612451" y="4769221"/>
              <a:ext cx="1749750" cy="374279"/>
            </a:xfrm>
            <a:custGeom>
              <a:avLst/>
              <a:gdLst/>
              <a:ahLst/>
              <a:cxnLst/>
              <a:rect l="l" t="t" r="r" b="b"/>
              <a:pathLst>
                <a:path w="20104100" h="10890250">
                  <a:moveTo>
                    <a:pt x="0" y="10889720"/>
                  </a:moveTo>
                  <a:lnTo>
                    <a:pt x="20104100" y="10889720"/>
                  </a:lnTo>
                  <a:lnTo>
                    <a:pt x="20104100" y="0"/>
                  </a:lnTo>
                  <a:lnTo>
                    <a:pt x="0" y="0"/>
                  </a:lnTo>
                  <a:lnTo>
                    <a:pt x="0" y="10889720"/>
                  </a:lnTo>
                </a:path>
              </a:pathLst>
            </a:custGeom>
            <a:solidFill>
              <a:srgbClr val="000000"/>
            </a:solidFill>
          </p:spPr>
          <p:txBody>
            <a:bodyPr wrap="square" lIns="0" tIns="0" rIns="0" bIns="0" rtlCol="0"/>
            <a:lstStyle/>
            <a:p>
              <a:pPr defTabSz="684696"/>
              <a:endParaRPr sz="700" dirty="0">
                <a:solidFill>
                  <a:srgbClr val="292929"/>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CF72B34-967C-4474-913A-4998B6B27B49}"/>
                </a:ext>
              </a:extLst>
            </p:cNvPr>
            <p:cNvPicPr>
              <a:picLocks noChangeAspect="1"/>
            </p:cNvPicPr>
            <p:nvPr/>
          </p:nvPicPr>
          <p:blipFill>
            <a:blip r:embed="rId2"/>
            <a:stretch>
              <a:fillRect/>
            </a:stretch>
          </p:blipFill>
          <p:spPr>
            <a:xfrm>
              <a:off x="751636" y="4902052"/>
              <a:ext cx="1481147" cy="108617"/>
            </a:xfrm>
            <a:prstGeom prst="rect">
              <a:avLst/>
            </a:prstGeom>
          </p:spPr>
        </p:pic>
      </p:grpSp>
    </p:spTree>
    <p:extLst>
      <p:ext uri="{BB962C8B-B14F-4D97-AF65-F5344CB8AC3E}">
        <p14:creationId xmlns:p14="http://schemas.microsoft.com/office/powerpoint/2010/main" val="576074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395663"/>
            <a:ext cx="5863998" cy="3048000"/>
          </a:xfrm>
        </p:spPr>
        <p:txBody>
          <a:bodyPr anchor="t" anchorCtr="0"/>
          <a:lstStyle>
            <a:lvl1pPr>
              <a:lnSpc>
                <a:spcPct val="80000"/>
              </a:lnSpc>
              <a:defRPr sz="4500" baseline="0">
                <a:latin typeface="Arial Black" panose="020B0A04020102020204" pitchFamily="34" charset="0"/>
              </a:defRPr>
            </a:lvl1pPr>
          </a:lstStyle>
          <a:p>
            <a:r>
              <a:rPr lang="en-US" dirty="0"/>
              <a:t>BIG HEADLINE ARIAL BLACK 45PT GOES HERE.</a:t>
            </a:r>
          </a:p>
        </p:txBody>
      </p:sp>
      <p:cxnSp>
        <p:nvCxnSpPr>
          <p:cNvPr id="8" name="Straight Connector 7"/>
          <p:cNvCxnSpPr/>
          <p:nvPr userDrawn="1"/>
        </p:nvCxnSpPr>
        <p:spPr>
          <a:xfrm>
            <a:off x="609600" y="1071048"/>
            <a:ext cx="7925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490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Regular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7" y="1395663"/>
            <a:ext cx="5856741" cy="2026194"/>
          </a:xfrm>
        </p:spPr>
        <p:txBody>
          <a:bodyPr anchor="t" anchorCtr="0">
            <a:normAutofit/>
          </a:bodyPr>
          <a:lstStyle>
            <a:lvl1pPr>
              <a:lnSpc>
                <a:spcPct val="100000"/>
              </a:lnSpc>
              <a:defRPr sz="2200" b="0"/>
            </a:lvl1pPr>
          </a:lstStyle>
          <a:p>
            <a:r>
              <a:rPr lang="en-US" dirty="0"/>
              <a:t>“Regular quote goes here. Arial regular 22pt single. Regular quote goes here. Arial regular 22pt single. Regular quote goes here. Arial regular 22pt single.”</a:t>
            </a:r>
          </a:p>
        </p:txBody>
      </p:sp>
      <p:sp>
        <p:nvSpPr>
          <p:cNvPr id="3" name="Text Placeholder 2"/>
          <p:cNvSpPr>
            <a:spLocks noGrp="1"/>
          </p:cNvSpPr>
          <p:nvPr>
            <p:ph type="body" idx="1" hasCustomPrompt="1"/>
          </p:nvPr>
        </p:nvSpPr>
        <p:spPr>
          <a:xfrm>
            <a:off x="4738914" y="4235115"/>
            <a:ext cx="3796210" cy="324101"/>
          </a:xfrm>
        </p:spPr>
        <p:txBody>
          <a:bodyPr/>
          <a:lstStyle>
            <a:lvl1pPr marL="0" indent="0">
              <a:spcBef>
                <a:spcPts val="800"/>
              </a:spcBef>
              <a:buNone/>
              <a:defRPr sz="800" b="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a:spcBef>
                <a:spcPts val="800"/>
              </a:spcBef>
            </a:pPr>
            <a:r>
              <a:rPr lang="en-US" sz="700" b="1" dirty="0">
                <a:latin typeface="Arial" panose="020B0604020202020204" pitchFamily="34" charset="0"/>
                <a:cs typeface="Arial" panose="020B0604020202020204" pitchFamily="34" charset="0"/>
              </a:rPr>
              <a:t>Source: </a:t>
            </a:r>
            <a:r>
              <a:rPr lang="en-US" sz="700" dirty="0" err="1">
                <a:latin typeface="Arial" panose="020B0604020202020204" pitchFamily="34" charset="0"/>
                <a:cs typeface="Arial" panose="020B0604020202020204" pitchFamily="34" charset="0"/>
              </a:rPr>
              <a:t>Aenean</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ut</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metus</a:t>
            </a:r>
            <a:r>
              <a:rPr lang="en-US" sz="700" dirty="0">
                <a:latin typeface="Arial" panose="020B0604020202020204" pitchFamily="34" charset="0"/>
                <a:cs typeface="Arial" panose="020B0604020202020204" pitchFamily="34" charset="0"/>
              </a:rPr>
              <a:t> vitae ante </a:t>
            </a:r>
            <a:r>
              <a:rPr lang="en-US" sz="700" dirty="0" err="1">
                <a:latin typeface="Arial" panose="020B0604020202020204" pitchFamily="34" charset="0"/>
                <a:cs typeface="Arial" panose="020B0604020202020204" pitchFamily="34" charset="0"/>
              </a:rPr>
              <a:t>efficitur</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feugiat</a:t>
            </a:r>
            <a:r>
              <a:rPr lang="en-US" sz="700" dirty="0">
                <a:latin typeface="Arial" panose="020B0604020202020204" pitchFamily="34" charset="0"/>
                <a:cs typeface="Arial" panose="020B0604020202020204" pitchFamily="34" charset="0"/>
              </a:rPr>
              <a:t> ac </a:t>
            </a:r>
            <a:r>
              <a:rPr lang="en-US" sz="700" dirty="0" err="1">
                <a:latin typeface="Arial" panose="020B0604020202020204" pitchFamily="34" charset="0"/>
                <a:cs typeface="Arial" panose="020B0604020202020204" pitchFamily="34" charset="0"/>
              </a:rPr>
              <a:t>ac</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erat</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Vestibulum</a:t>
            </a:r>
            <a:r>
              <a:rPr lang="en-US" sz="700" dirty="0">
                <a:latin typeface="Arial" panose="020B0604020202020204" pitchFamily="34" charset="0"/>
                <a:cs typeface="Arial" panose="020B0604020202020204" pitchFamily="34" charset="0"/>
              </a:rPr>
              <a:t> porta </a:t>
            </a:r>
            <a:r>
              <a:rPr lang="en-US" sz="700" dirty="0" err="1">
                <a:latin typeface="Arial" panose="020B0604020202020204" pitchFamily="34" charset="0"/>
                <a:cs typeface="Arial" panose="020B0604020202020204" pitchFamily="34" charset="0"/>
              </a:rPr>
              <a:t>enim</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eu</a:t>
            </a:r>
            <a:r>
              <a:rPr lang="en-US" sz="700" dirty="0">
                <a:latin typeface="Arial" panose="020B0604020202020204" pitchFamily="34" charset="0"/>
                <a:cs typeface="Arial" panose="020B0604020202020204" pitchFamily="34" charset="0"/>
              </a:rPr>
              <a:t> semper </a:t>
            </a:r>
            <a:r>
              <a:rPr lang="en-US" sz="700" dirty="0" err="1">
                <a:latin typeface="Arial" panose="020B0604020202020204" pitchFamily="34" charset="0"/>
                <a:cs typeface="Arial" panose="020B0604020202020204" pitchFamily="34" charset="0"/>
              </a:rPr>
              <a:t>hendrerit</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Aenean</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ut</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metus</a:t>
            </a:r>
            <a:r>
              <a:rPr lang="en-US" sz="700" dirty="0">
                <a:latin typeface="Arial" panose="020B0604020202020204" pitchFamily="34" charset="0"/>
                <a:cs typeface="Arial" panose="020B0604020202020204" pitchFamily="34" charset="0"/>
              </a:rPr>
              <a:t> vitae. </a:t>
            </a:r>
          </a:p>
        </p:txBody>
      </p:sp>
      <p:cxnSp>
        <p:nvCxnSpPr>
          <p:cNvPr id="9" name="Straight Connector 8"/>
          <p:cNvCxnSpPr/>
          <p:nvPr userDrawn="1"/>
        </p:nvCxnSpPr>
        <p:spPr>
          <a:xfrm>
            <a:off x="609600" y="1071048"/>
            <a:ext cx="7925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121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738531" y="4235115"/>
            <a:ext cx="3803468" cy="324101"/>
          </a:xfrm>
        </p:spPr>
        <p:txBody>
          <a:bodyPr/>
          <a:lstStyle>
            <a:lvl1pPr marL="0" indent="0">
              <a:spcBef>
                <a:spcPts val="800"/>
              </a:spcBef>
              <a:buNone/>
              <a:defRPr sz="800"/>
            </a:lvl1pPr>
          </a:lstStyle>
          <a:p>
            <a:pPr>
              <a:spcBef>
                <a:spcPts val="800"/>
              </a:spcBef>
            </a:pPr>
            <a:r>
              <a:rPr lang="en-US" sz="700" b="1" dirty="0">
                <a:latin typeface="Arial" panose="020B0604020202020204" pitchFamily="34" charset="0"/>
                <a:cs typeface="Arial" panose="020B0604020202020204" pitchFamily="34" charset="0"/>
              </a:rPr>
              <a:t>Source: </a:t>
            </a:r>
            <a:r>
              <a:rPr lang="en-US" sz="700" dirty="0" err="1">
                <a:latin typeface="Arial" panose="020B0604020202020204" pitchFamily="34" charset="0"/>
                <a:cs typeface="Arial" panose="020B0604020202020204" pitchFamily="34" charset="0"/>
              </a:rPr>
              <a:t>Aenean</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ut</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metus</a:t>
            </a:r>
            <a:r>
              <a:rPr lang="en-US" sz="700" dirty="0">
                <a:latin typeface="Arial" panose="020B0604020202020204" pitchFamily="34" charset="0"/>
                <a:cs typeface="Arial" panose="020B0604020202020204" pitchFamily="34" charset="0"/>
              </a:rPr>
              <a:t> vitae ante </a:t>
            </a:r>
            <a:r>
              <a:rPr lang="en-US" sz="700" dirty="0" err="1">
                <a:latin typeface="Arial" panose="020B0604020202020204" pitchFamily="34" charset="0"/>
                <a:cs typeface="Arial" panose="020B0604020202020204" pitchFamily="34" charset="0"/>
              </a:rPr>
              <a:t>efficitur</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feugiat</a:t>
            </a:r>
            <a:r>
              <a:rPr lang="en-US" sz="700" dirty="0">
                <a:latin typeface="Arial" panose="020B0604020202020204" pitchFamily="34" charset="0"/>
                <a:cs typeface="Arial" panose="020B0604020202020204" pitchFamily="34" charset="0"/>
              </a:rPr>
              <a:t> ac </a:t>
            </a:r>
            <a:r>
              <a:rPr lang="en-US" sz="700" dirty="0" err="1">
                <a:latin typeface="Arial" panose="020B0604020202020204" pitchFamily="34" charset="0"/>
                <a:cs typeface="Arial" panose="020B0604020202020204" pitchFamily="34" charset="0"/>
              </a:rPr>
              <a:t>ac</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erat</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Vestibulum</a:t>
            </a:r>
            <a:r>
              <a:rPr lang="en-US" sz="700" dirty="0">
                <a:latin typeface="Arial" panose="020B0604020202020204" pitchFamily="34" charset="0"/>
                <a:cs typeface="Arial" panose="020B0604020202020204" pitchFamily="34" charset="0"/>
              </a:rPr>
              <a:t> porta </a:t>
            </a:r>
            <a:r>
              <a:rPr lang="en-US" sz="700" dirty="0" err="1">
                <a:latin typeface="Arial" panose="020B0604020202020204" pitchFamily="34" charset="0"/>
                <a:cs typeface="Arial" panose="020B0604020202020204" pitchFamily="34" charset="0"/>
              </a:rPr>
              <a:t>enim</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eu</a:t>
            </a:r>
            <a:r>
              <a:rPr lang="en-US" sz="700" dirty="0">
                <a:latin typeface="Arial" panose="020B0604020202020204" pitchFamily="34" charset="0"/>
                <a:cs typeface="Arial" panose="020B0604020202020204" pitchFamily="34" charset="0"/>
              </a:rPr>
              <a:t> semper </a:t>
            </a:r>
            <a:r>
              <a:rPr lang="en-US" sz="700" dirty="0" err="1">
                <a:latin typeface="Arial" panose="020B0604020202020204" pitchFamily="34" charset="0"/>
                <a:cs typeface="Arial" panose="020B0604020202020204" pitchFamily="34" charset="0"/>
              </a:rPr>
              <a:t>hendrerit</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Aenean</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ut</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metus</a:t>
            </a:r>
            <a:r>
              <a:rPr lang="en-US" sz="700" dirty="0">
                <a:latin typeface="Arial" panose="020B0604020202020204" pitchFamily="34" charset="0"/>
                <a:cs typeface="Arial" panose="020B0604020202020204" pitchFamily="34" charset="0"/>
              </a:rPr>
              <a:t> vitae. </a:t>
            </a:r>
          </a:p>
        </p:txBody>
      </p:sp>
      <p:sp>
        <p:nvSpPr>
          <p:cNvPr id="2" name="Title 1"/>
          <p:cNvSpPr>
            <a:spLocks noGrp="1"/>
          </p:cNvSpPr>
          <p:nvPr>
            <p:ph type="title" hasCustomPrompt="1"/>
          </p:nvPr>
        </p:nvSpPr>
        <p:spPr/>
        <p:txBody>
          <a:bodyPr/>
          <a:lstStyle>
            <a:lvl1pPr>
              <a:defRPr/>
            </a:lvl1pPr>
          </a:lstStyle>
          <a:p>
            <a:r>
              <a:rPr lang="en-US" dirty="0"/>
              <a:t>Title – Initial Caps Arial Bold 24pt</a:t>
            </a:r>
          </a:p>
        </p:txBody>
      </p:sp>
      <p:sp>
        <p:nvSpPr>
          <p:cNvPr id="3" name="Content Placeholder 2"/>
          <p:cNvSpPr>
            <a:spLocks noGrp="1"/>
          </p:cNvSpPr>
          <p:nvPr>
            <p:ph sz="half" idx="1" hasCustomPrompt="1"/>
          </p:nvPr>
        </p:nvSpPr>
        <p:spPr>
          <a:xfrm>
            <a:off x="609601" y="1391195"/>
            <a:ext cx="3817256" cy="3048725"/>
          </a:xfrm>
        </p:spPr>
        <p:txBody>
          <a:bodyPr/>
          <a:lstStyle>
            <a:lvl1pPr>
              <a:defRPr/>
            </a:lvl1pPr>
            <a:lvl5pPr>
              <a:defRPr/>
            </a:lvl5pPr>
          </a:lstStyle>
          <a:p>
            <a:pPr lvl="0"/>
            <a:r>
              <a:rPr lang="en-US" dirty="0"/>
              <a:t>Bullet point Arial regular 14pt</a:t>
            </a:r>
          </a:p>
        </p:txBody>
      </p:sp>
      <p:cxnSp>
        <p:nvCxnSpPr>
          <p:cNvPr id="8" name="Straight Connector 7"/>
          <p:cNvCxnSpPr/>
          <p:nvPr userDrawn="1"/>
        </p:nvCxnSpPr>
        <p:spPr>
          <a:xfrm>
            <a:off x="609600" y="1071048"/>
            <a:ext cx="7925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217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 Initial Caps Arial Bold 24pt</a:t>
            </a:r>
          </a:p>
        </p:txBody>
      </p:sp>
      <p:cxnSp>
        <p:nvCxnSpPr>
          <p:cNvPr id="7" name="Straight Connector 6"/>
          <p:cNvCxnSpPr/>
          <p:nvPr userDrawn="1"/>
        </p:nvCxnSpPr>
        <p:spPr>
          <a:xfrm>
            <a:off x="609600" y="1071048"/>
            <a:ext cx="7925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294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33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1" y="0"/>
            <a:ext cx="9144000" cy="47456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title" hasCustomPrompt="1"/>
          </p:nvPr>
        </p:nvSpPr>
        <p:spPr>
          <a:xfrm>
            <a:off x="623888" y="1390118"/>
            <a:ext cx="5856741" cy="3048000"/>
          </a:xfrm>
        </p:spPr>
        <p:txBody>
          <a:bodyPr anchor="t" anchorCtr="0"/>
          <a:lstStyle>
            <a:lvl1pPr>
              <a:lnSpc>
                <a:spcPct val="80000"/>
              </a:lnSpc>
              <a:defRPr sz="4500" baseline="0">
                <a:solidFill>
                  <a:schemeClr val="bg1"/>
                </a:solidFill>
                <a:latin typeface="Arial Black" panose="020B0A04020102020204" pitchFamily="34" charset="0"/>
              </a:defRPr>
            </a:lvl1pPr>
          </a:lstStyle>
          <a:p>
            <a:r>
              <a:rPr lang="en-US" dirty="0"/>
              <a:t>ARIAL BLACK 45PT. SECTION DIVIDER</a:t>
            </a:r>
          </a:p>
        </p:txBody>
      </p:sp>
    </p:spTree>
    <p:extLst>
      <p:ext uri="{BB962C8B-B14F-4D97-AF65-F5344CB8AC3E}">
        <p14:creationId xmlns:p14="http://schemas.microsoft.com/office/powerpoint/2010/main" val="3750882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673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cxnSp>
        <p:nvCxnSpPr>
          <p:cNvPr id="7" name="Straight Connector 6"/>
          <p:cNvCxnSpPr/>
          <p:nvPr userDrawn="1"/>
        </p:nvCxnSpPr>
        <p:spPr>
          <a:xfrm>
            <a:off x="609600" y="1071048"/>
            <a:ext cx="7925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150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916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option 2-solid blu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372A9-9D41-47C2-A32E-6B34FC89B96E}"/>
              </a:ext>
            </a:extLst>
          </p:cNvPr>
          <p:cNvSpPr/>
          <p:nvPr userDrawn="1"/>
        </p:nvSpPr>
        <p:spPr>
          <a:xfrm>
            <a:off x="1"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ctrTitle" hasCustomPrompt="1"/>
          </p:nvPr>
        </p:nvSpPr>
        <p:spPr>
          <a:xfrm>
            <a:off x="619325" y="1383673"/>
            <a:ext cx="5861304" cy="1035154"/>
          </a:xfrm>
        </p:spPr>
        <p:txBody>
          <a:bodyPr wrap="square" anchor="t" anchorCtr="0">
            <a:spAutoFit/>
          </a:bodyPr>
          <a:lstStyle>
            <a:lvl1pPr algn="l">
              <a:defRPr sz="3600">
                <a:solidFill>
                  <a:schemeClr val="bg1"/>
                </a:solidFill>
                <a:latin typeface="Arial Black" panose="020B0A04020102020204" pitchFamily="34" charset="0"/>
              </a:defRPr>
            </a:lvl1pPr>
          </a:lstStyle>
          <a:p>
            <a:r>
              <a:rPr lang="en-US" dirty="0"/>
              <a:t>ENTER COVER SLIDE TITLE HERE.</a:t>
            </a:r>
          </a:p>
        </p:txBody>
      </p:sp>
      <p:sp>
        <p:nvSpPr>
          <p:cNvPr id="3" name="Subtitle 2"/>
          <p:cNvSpPr>
            <a:spLocks noGrp="1"/>
          </p:cNvSpPr>
          <p:nvPr>
            <p:ph type="subTitle" idx="1" hasCustomPrompt="1"/>
          </p:nvPr>
        </p:nvSpPr>
        <p:spPr>
          <a:xfrm>
            <a:off x="619325" y="2438957"/>
            <a:ext cx="1770949" cy="346249"/>
          </a:xfrm>
        </p:spPr>
        <p:txBody>
          <a:bodyPr wrap="square">
            <a:spAutoFit/>
          </a:bodyPr>
          <a:lstStyle>
            <a:lvl1pPr marL="0" indent="0" algn="l">
              <a:lnSpc>
                <a:spcPct val="125000"/>
              </a:lnSpc>
              <a:spcBef>
                <a:spcPts val="0"/>
              </a:spcBef>
              <a:buNone/>
              <a:defRPr sz="9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First Last Name, Title Goes Here Oct 17, 2015</a:t>
            </a:r>
          </a:p>
        </p:txBody>
      </p:sp>
      <p:grpSp>
        <p:nvGrpSpPr>
          <p:cNvPr id="6" name="Group 5">
            <a:extLst>
              <a:ext uri="{FF2B5EF4-FFF2-40B4-BE49-F238E27FC236}">
                <a16:creationId xmlns:a16="http://schemas.microsoft.com/office/drawing/2014/main" id="{1B660726-4B81-4664-A702-A3FF02E1B349}"/>
              </a:ext>
            </a:extLst>
          </p:cNvPr>
          <p:cNvGrpSpPr/>
          <p:nvPr userDrawn="1"/>
        </p:nvGrpSpPr>
        <p:grpSpPr>
          <a:xfrm>
            <a:off x="612451" y="4769221"/>
            <a:ext cx="1749750" cy="374279"/>
            <a:chOff x="612451" y="4769221"/>
            <a:chExt cx="1749750" cy="374279"/>
          </a:xfrm>
        </p:grpSpPr>
        <p:sp>
          <p:nvSpPr>
            <p:cNvPr id="8" name="bk object 16">
              <a:extLst>
                <a:ext uri="{FF2B5EF4-FFF2-40B4-BE49-F238E27FC236}">
                  <a16:creationId xmlns:a16="http://schemas.microsoft.com/office/drawing/2014/main" id="{0CE5AC1B-B316-42B5-97BA-8D07A8244A4B}"/>
                </a:ext>
              </a:extLst>
            </p:cNvPr>
            <p:cNvSpPr/>
            <p:nvPr/>
          </p:nvSpPr>
          <p:spPr>
            <a:xfrm>
              <a:off x="612451" y="4769221"/>
              <a:ext cx="1749750" cy="374279"/>
            </a:xfrm>
            <a:custGeom>
              <a:avLst/>
              <a:gdLst/>
              <a:ahLst/>
              <a:cxnLst/>
              <a:rect l="l" t="t" r="r" b="b"/>
              <a:pathLst>
                <a:path w="20104100" h="10890250">
                  <a:moveTo>
                    <a:pt x="0" y="10889720"/>
                  </a:moveTo>
                  <a:lnTo>
                    <a:pt x="20104100" y="10889720"/>
                  </a:lnTo>
                  <a:lnTo>
                    <a:pt x="20104100" y="0"/>
                  </a:lnTo>
                  <a:lnTo>
                    <a:pt x="0" y="0"/>
                  </a:lnTo>
                  <a:lnTo>
                    <a:pt x="0" y="10889720"/>
                  </a:lnTo>
                </a:path>
              </a:pathLst>
            </a:custGeom>
            <a:solidFill>
              <a:srgbClr val="000000"/>
            </a:solidFill>
          </p:spPr>
          <p:txBody>
            <a:bodyPr wrap="square" lIns="0" tIns="0" rIns="0" bIns="0" rtlCol="0"/>
            <a:lstStyle/>
            <a:p>
              <a:pPr defTabSz="684696"/>
              <a:endParaRPr sz="700" dirty="0">
                <a:solidFill>
                  <a:srgbClr val="292929"/>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CF72B34-967C-4474-913A-4998B6B27B49}"/>
                </a:ext>
              </a:extLst>
            </p:cNvPr>
            <p:cNvPicPr>
              <a:picLocks noChangeAspect="1"/>
            </p:cNvPicPr>
            <p:nvPr/>
          </p:nvPicPr>
          <p:blipFill>
            <a:blip r:embed="rId2"/>
            <a:stretch>
              <a:fillRect/>
            </a:stretch>
          </p:blipFill>
          <p:spPr>
            <a:xfrm>
              <a:off x="751636" y="4902052"/>
              <a:ext cx="1481147" cy="108617"/>
            </a:xfrm>
            <a:prstGeom prst="rect">
              <a:avLst/>
            </a:prstGeom>
          </p:spPr>
        </p:pic>
      </p:grpSp>
    </p:spTree>
    <p:extLst>
      <p:ext uri="{BB962C8B-B14F-4D97-AF65-F5344CB8AC3E}">
        <p14:creationId xmlns:p14="http://schemas.microsoft.com/office/powerpoint/2010/main" val="64646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9" name="Rectangle 8"/>
          <p:cNvSpPr/>
          <p:nvPr userDrawn="1"/>
        </p:nvSpPr>
        <p:spPr>
          <a:xfrm>
            <a:off x="1" y="0"/>
            <a:ext cx="9144000" cy="47456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p:cNvSpPr txBox="1"/>
          <p:nvPr userDrawn="1"/>
        </p:nvSpPr>
        <p:spPr>
          <a:xfrm>
            <a:off x="620800" y="672544"/>
            <a:ext cx="5974130" cy="369332"/>
          </a:xfrm>
          <a:prstGeom prst="rect">
            <a:avLst/>
          </a:prstGeom>
          <a:noFill/>
        </p:spPr>
        <p:txBody>
          <a:bodyPr wrap="square" lIns="0" tIns="0" rIns="0" bIns="0" rtlCol="0">
            <a:spAutoFit/>
          </a:bodyPr>
          <a:lstStyle/>
          <a:p>
            <a:pPr>
              <a:spcBef>
                <a:spcPts val="800"/>
              </a:spcBef>
            </a:pPr>
            <a:r>
              <a:rPr lang="en-US" sz="2400" b="1" dirty="0">
                <a:solidFill>
                  <a:schemeClr val="bg1"/>
                </a:solidFill>
                <a:latin typeface="Arial" panose="020B0604020202020204" pitchFamily="34" charset="0"/>
                <a:cs typeface="Arial" panose="020B0604020202020204" pitchFamily="34" charset="0"/>
              </a:rPr>
              <a:t>Safe Harbor Statement</a:t>
            </a:r>
            <a:endParaRPr lang="en-US" sz="24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220F807-09DA-4D9B-B686-8C55BBE09AF7}"/>
              </a:ext>
            </a:extLst>
          </p:cNvPr>
          <p:cNvSpPr txBox="1"/>
          <p:nvPr userDrawn="1"/>
        </p:nvSpPr>
        <p:spPr>
          <a:xfrm>
            <a:off x="620800" y="1396119"/>
            <a:ext cx="5974130" cy="1527406"/>
          </a:xfrm>
          <a:prstGeom prst="rect">
            <a:avLst/>
          </a:prstGeom>
          <a:noFill/>
        </p:spPr>
        <p:txBody>
          <a:bodyPr wrap="square" lIns="0" tIns="0" rIns="0" bIns="0" rtlCol="0">
            <a:spAutoFit/>
          </a:bodyPr>
          <a:lstStyle/>
          <a:p>
            <a:pPr>
              <a:lnSpc>
                <a:spcPct val="120000"/>
              </a:lnSpc>
              <a:spcBef>
                <a:spcPts val="800"/>
              </a:spcBef>
            </a:pPr>
            <a:r>
              <a:rPr lang="en-US" sz="1400" dirty="0">
                <a:solidFill>
                  <a:schemeClr val="bg1"/>
                </a:solidFill>
                <a:latin typeface="Arial"/>
                <a:cs typeface="Aria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05530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eadline +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738914" y="1391195"/>
            <a:ext cx="3796210" cy="3048725"/>
          </a:xfrm>
        </p:spPr>
        <p:txBody>
          <a:bodyPr/>
          <a:lstStyle>
            <a:lvl1pPr>
              <a:defRPr/>
            </a:lvl1pPr>
          </a:lstStyle>
          <a:p>
            <a:pPr lvl="0"/>
            <a:r>
              <a:rPr lang="en-US" dirty="0"/>
              <a:t>Bullet point Arial regular 14pt</a:t>
            </a:r>
          </a:p>
        </p:txBody>
      </p:sp>
      <p:sp>
        <p:nvSpPr>
          <p:cNvPr id="2" name="Title 1"/>
          <p:cNvSpPr>
            <a:spLocks noGrp="1"/>
          </p:cNvSpPr>
          <p:nvPr>
            <p:ph type="title" hasCustomPrompt="1"/>
          </p:nvPr>
        </p:nvSpPr>
        <p:spPr/>
        <p:txBody>
          <a:bodyPr/>
          <a:lstStyle>
            <a:lvl1pPr>
              <a:defRPr/>
            </a:lvl1pPr>
          </a:lstStyle>
          <a:p>
            <a:r>
              <a:rPr lang="en-US" dirty="0"/>
              <a:t>Title – Initial Caps Arial Bold 24pt</a:t>
            </a:r>
          </a:p>
        </p:txBody>
      </p:sp>
      <p:sp>
        <p:nvSpPr>
          <p:cNvPr id="3" name="Content Placeholder 2"/>
          <p:cNvSpPr>
            <a:spLocks noGrp="1"/>
          </p:cNvSpPr>
          <p:nvPr>
            <p:ph sz="half" idx="1" hasCustomPrompt="1"/>
          </p:nvPr>
        </p:nvSpPr>
        <p:spPr>
          <a:xfrm>
            <a:off x="609600" y="1391195"/>
            <a:ext cx="3693885" cy="3048725"/>
          </a:xfrm>
        </p:spPr>
        <p:txBody>
          <a:bodyPr rIns="137160">
            <a:normAutofit/>
          </a:bodyPr>
          <a:lstStyle>
            <a:lvl1pPr marL="0" indent="0">
              <a:lnSpc>
                <a:spcPct val="80000"/>
              </a:lnSpc>
              <a:spcBef>
                <a:spcPts val="0"/>
              </a:spcBef>
              <a:buNone/>
              <a:defRPr sz="4500" b="0">
                <a:latin typeface="Arial Black" panose="020B0A04020102020204" pitchFamily="34" charset="0"/>
              </a:defRPr>
            </a:lvl1pPr>
            <a:lvl5pPr>
              <a:defRPr/>
            </a:lvl5pPr>
          </a:lstStyle>
          <a:p>
            <a:pPr lvl="0"/>
            <a:r>
              <a:rPr lang="en-US" dirty="0"/>
              <a:t>ARIAL BLACK 45PT HEADLINE</a:t>
            </a:r>
          </a:p>
        </p:txBody>
      </p:sp>
      <p:cxnSp>
        <p:nvCxnSpPr>
          <p:cNvPr id="7" name="Straight Connector 6">
            <a:extLst>
              <a:ext uri="{FF2B5EF4-FFF2-40B4-BE49-F238E27FC236}">
                <a16:creationId xmlns:a16="http://schemas.microsoft.com/office/drawing/2014/main" id="{9C6A60FD-6A12-46EC-A38B-0E684CF9AF58}"/>
              </a:ext>
            </a:extLst>
          </p:cNvPr>
          <p:cNvCxnSpPr/>
          <p:nvPr userDrawn="1"/>
        </p:nvCxnSpPr>
        <p:spPr>
          <a:xfrm>
            <a:off x="609600" y="1071048"/>
            <a:ext cx="7925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653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843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option 2-solid blu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372A9-9D41-47C2-A32E-6B34FC89B96E}"/>
              </a:ext>
            </a:extLst>
          </p:cNvPr>
          <p:cNvSpPr/>
          <p:nvPr userDrawn="1"/>
        </p:nvSpPr>
        <p:spPr>
          <a:xfrm>
            <a:off x="1"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ctrTitle" hasCustomPrompt="1"/>
          </p:nvPr>
        </p:nvSpPr>
        <p:spPr>
          <a:xfrm>
            <a:off x="619325" y="1383673"/>
            <a:ext cx="5861304" cy="1035154"/>
          </a:xfrm>
        </p:spPr>
        <p:txBody>
          <a:bodyPr wrap="square" anchor="t" anchorCtr="0">
            <a:spAutoFit/>
          </a:bodyPr>
          <a:lstStyle>
            <a:lvl1pPr algn="l">
              <a:defRPr sz="3600">
                <a:solidFill>
                  <a:schemeClr val="bg1"/>
                </a:solidFill>
                <a:latin typeface="Arial Black" panose="020B0A04020102020204" pitchFamily="34" charset="0"/>
              </a:defRPr>
            </a:lvl1pPr>
          </a:lstStyle>
          <a:p>
            <a:r>
              <a:rPr lang="en-US" dirty="0"/>
              <a:t>ENTER COVER SLIDE TITLE HERE.</a:t>
            </a:r>
          </a:p>
        </p:txBody>
      </p:sp>
      <p:sp>
        <p:nvSpPr>
          <p:cNvPr id="3" name="Subtitle 2"/>
          <p:cNvSpPr>
            <a:spLocks noGrp="1"/>
          </p:cNvSpPr>
          <p:nvPr>
            <p:ph type="subTitle" idx="1" hasCustomPrompt="1"/>
          </p:nvPr>
        </p:nvSpPr>
        <p:spPr>
          <a:xfrm>
            <a:off x="619325" y="2438957"/>
            <a:ext cx="1770949" cy="346249"/>
          </a:xfrm>
        </p:spPr>
        <p:txBody>
          <a:bodyPr wrap="square">
            <a:spAutoFit/>
          </a:bodyPr>
          <a:lstStyle>
            <a:lvl1pPr marL="0" indent="0" algn="l">
              <a:lnSpc>
                <a:spcPct val="125000"/>
              </a:lnSpc>
              <a:spcBef>
                <a:spcPts val="0"/>
              </a:spcBef>
              <a:buNone/>
              <a:defRPr sz="9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First Last Name, Title Goes Here Oct 17, 2015</a:t>
            </a:r>
          </a:p>
        </p:txBody>
      </p:sp>
      <p:grpSp>
        <p:nvGrpSpPr>
          <p:cNvPr id="6" name="Group 5">
            <a:extLst>
              <a:ext uri="{FF2B5EF4-FFF2-40B4-BE49-F238E27FC236}">
                <a16:creationId xmlns:a16="http://schemas.microsoft.com/office/drawing/2014/main" id="{1B660726-4B81-4664-A702-A3FF02E1B349}"/>
              </a:ext>
            </a:extLst>
          </p:cNvPr>
          <p:cNvGrpSpPr/>
          <p:nvPr userDrawn="1"/>
        </p:nvGrpSpPr>
        <p:grpSpPr>
          <a:xfrm>
            <a:off x="612451" y="4769221"/>
            <a:ext cx="1749750" cy="374279"/>
            <a:chOff x="612451" y="4769221"/>
            <a:chExt cx="1749750" cy="374279"/>
          </a:xfrm>
        </p:grpSpPr>
        <p:sp>
          <p:nvSpPr>
            <p:cNvPr id="8" name="bk object 16">
              <a:extLst>
                <a:ext uri="{FF2B5EF4-FFF2-40B4-BE49-F238E27FC236}">
                  <a16:creationId xmlns:a16="http://schemas.microsoft.com/office/drawing/2014/main" id="{0CE5AC1B-B316-42B5-97BA-8D07A8244A4B}"/>
                </a:ext>
              </a:extLst>
            </p:cNvPr>
            <p:cNvSpPr/>
            <p:nvPr/>
          </p:nvSpPr>
          <p:spPr>
            <a:xfrm>
              <a:off x="612451" y="4769221"/>
              <a:ext cx="1749750" cy="374279"/>
            </a:xfrm>
            <a:custGeom>
              <a:avLst/>
              <a:gdLst/>
              <a:ahLst/>
              <a:cxnLst/>
              <a:rect l="l" t="t" r="r" b="b"/>
              <a:pathLst>
                <a:path w="20104100" h="10890250">
                  <a:moveTo>
                    <a:pt x="0" y="10889720"/>
                  </a:moveTo>
                  <a:lnTo>
                    <a:pt x="20104100" y="10889720"/>
                  </a:lnTo>
                  <a:lnTo>
                    <a:pt x="20104100" y="0"/>
                  </a:lnTo>
                  <a:lnTo>
                    <a:pt x="0" y="0"/>
                  </a:lnTo>
                  <a:lnTo>
                    <a:pt x="0" y="10889720"/>
                  </a:lnTo>
                </a:path>
              </a:pathLst>
            </a:custGeom>
            <a:solidFill>
              <a:srgbClr val="000000"/>
            </a:solidFill>
          </p:spPr>
          <p:txBody>
            <a:bodyPr wrap="square" lIns="0" tIns="0" rIns="0" bIns="0" rtlCol="0"/>
            <a:lstStyle/>
            <a:p>
              <a:pPr defTabSz="684696"/>
              <a:endParaRPr sz="700" dirty="0">
                <a:solidFill>
                  <a:srgbClr val="292929"/>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CF72B34-967C-4474-913A-4998B6B27B49}"/>
                </a:ext>
              </a:extLst>
            </p:cNvPr>
            <p:cNvPicPr>
              <a:picLocks noChangeAspect="1"/>
            </p:cNvPicPr>
            <p:nvPr/>
          </p:nvPicPr>
          <p:blipFill>
            <a:blip r:embed="rId2"/>
            <a:stretch>
              <a:fillRect/>
            </a:stretch>
          </p:blipFill>
          <p:spPr>
            <a:xfrm>
              <a:off x="751636" y="4902052"/>
              <a:ext cx="1481147" cy="108617"/>
            </a:xfrm>
            <a:prstGeom prst="rect">
              <a:avLst/>
            </a:prstGeom>
          </p:spPr>
        </p:pic>
      </p:grpSp>
    </p:spTree>
    <p:extLst>
      <p:ext uri="{BB962C8B-B14F-4D97-AF65-F5344CB8AC3E}">
        <p14:creationId xmlns:p14="http://schemas.microsoft.com/office/powerpoint/2010/main" val="296667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685800"/>
            <a:fld id="{48B664C1-7158-4A49-A204-BC8763C21F22}" type="datetimeFigureOut">
              <a:rPr lang="en-US" smtClean="0">
                <a:solidFill>
                  <a:prstClr val="black">
                    <a:tint val="75000"/>
                  </a:prstClr>
                </a:solidFill>
              </a:rPr>
              <a:pPr defTabSz="685800"/>
              <a:t>8/29/2019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93D8B3C-13E2-4B5C-89A1-217EE4E8537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8145934"/>
      </p:ext>
    </p:extLst>
  </p:cSld>
  <p:clrMapOvr>
    <a:masterClrMapping/>
  </p:clrMapOvr>
  <p:extLst>
    <p:ext uri="{DCECCB84-F9BA-43D5-87BE-67443E8EF086}">
      <p15:sldGuideLst xmlns:p15="http://schemas.microsoft.com/office/powerpoint/2012/main">
        <p15:guide id="1" orient="horz" pos="101">
          <p15:clr>
            <a:srgbClr val="FBAE40"/>
          </p15:clr>
        </p15:guide>
        <p15:guide id="2" pos="3840">
          <p15:clr>
            <a:srgbClr val="FBAE40"/>
          </p15:clr>
        </p15:guide>
        <p15:guide id="3" orient="horz" pos="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9" name="Rectangle 8"/>
          <p:cNvSpPr/>
          <p:nvPr userDrawn="1"/>
        </p:nvSpPr>
        <p:spPr>
          <a:xfrm>
            <a:off x="1"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5" name="Picture 4">
            <a:extLst>
              <a:ext uri="{FF2B5EF4-FFF2-40B4-BE49-F238E27FC236}">
                <a16:creationId xmlns:a16="http://schemas.microsoft.com/office/drawing/2014/main" id="{A65815E5-305D-49A6-A41C-09622BE6E9EB}"/>
              </a:ext>
            </a:extLst>
          </p:cNvPr>
          <p:cNvPicPr>
            <a:picLocks noChangeAspect="1"/>
          </p:cNvPicPr>
          <p:nvPr userDrawn="1"/>
        </p:nvPicPr>
        <p:blipFill>
          <a:blip r:embed="rId2"/>
          <a:stretch>
            <a:fillRect/>
          </a:stretch>
        </p:blipFill>
        <p:spPr>
          <a:xfrm>
            <a:off x="2993254" y="1885318"/>
            <a:ext cx="3309892" cy="1037848"/>
          </a:xfrm>
          <a:prstGeom prst="rect">
            <a:avLst/>
          </a:prstGeom>
        </p:spPr>
      </p:pic>
    </p:spTree>
    <p:extLst>
      <p:ext uri="{BB962C8B-B14F-4D97-AF65-F5344CB8AC3E}">
        <p14:creationId xmlns:p14="http://schemas.microsoft.com/office/powerpoint/2010/main" val="834134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 Initial Caps Arial Bold 24pt</a:t>
            </a:r>
          </a:p>
        </p:txBody>
      </p:sp>
      <p:sp>
        <p:nvSpPr>
          <p:cNvPr id="3" name="Content Placeholder 2"/>
          <p:cNvSpPr>
            <a:spLocks noGrp="1"/>
          </p:cNvSpPr>
          <p:nvPr>
            <p:ph idx="1" hasCustomPrompt="1"/>
          </p:nvPr>
        </p:nvSpPr>
        <p:spPr/>
        <p:txBody>
          <a:bodyPr/>
          <a:lstStyle>
            <a:lvl1pPr>
              <a:defRPr/>
            </a:lvl1pPr>
          </a:lstStyle>
          <a:p>
            <a:pPr lvl="0"/>
            <a:r>
              <a:rPr lang="en-US" dirty="0"/>
              <a:t>Bullet point Arial regular 14pt</a:t>
            </a:r>
          </a:p>
        </p:txBody>
      </p:sp>
      <p:cxnSp>
        <p:nvCxnSpPr>
          <p:cNvPr id="5" name="Straight Connector 4">
            <a:extLst>
              <a:ext uri="{FF2B5EF4-FFF2-40B4-BE49-F238E27FC236}">
                <a16:creationId xmlns:a16="http://schemas.microsoft.com/office/drawing/2014/main" id="{8EEF5447-A744-45F9-A557-DE7F56825F38}"/>
              </a:ext>
            </a:extLst>
          </p:cNvPr>
          <p:cNvCxnSpPr/>
          <p:nvPr userDrawn="1"/>
        </p:nvCxnSpPr>
        <p:spPr>
          <a:xfrm>
            <a:off x="609600" y="1071048"/>
            <a:ext cx="7925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969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731656" y="1391195"/>
            <a:ext cx="3803468" cy="3048725"/>
          </a:xfrm>
        </p:spPr>
        <p:txBody>
          <a:bodyPr/>
          <a:lstStyle>
            <a:lvl1pPr>
              <a:defRPr/>
            </a:lvl1pPr>
          </a:lstStyle>
          <a:p>
            <a:pPr lvl="0"/>
            <a:r>
              <a:rPr lang="en-US" dirty="0"/>
              <a:t>Bullet point Arial regular 14pt</a:t>
            </a:r>
          </a:p>
        </p:txBody>
      </p:sp>
      <p:sp>
        <p:nvSpPr>
          <p:cNvPr id="2" name="Title 1"/>
          <p:cNvSpPr>
            <a:spLocks noGrp="1"/>
          </p:cNvSpPr>
          <p:nvPr>
            <p:ph type="title" hasCustomPrompt="1"/>
          </p:nvPr>
        </p:nvSpPr>
        <p:spPr/>
        <p:txBody>
          <a:bodyPr/>
          <a:lstStyle>
            <a:lvl1pPr>
              <a:defRPr/>
            </a:lvl1pPr>
          </a:lstStyle>
          <a:p>
            <a:r>
              <a:rPr lang="en-US" dirty="0"/>
              <a:t>Title – Initial Caps Arial Bold 24pt</a:t>
            </a:r>
          </a:p>
        </p:txBody>
      </p:sp>
      <p:sp>
        <p:nvSpPr>
          <p:cNvPr id="3" name="Content Placeholder 2"/>
          <p:cNvSpPr>
            <a:spLocks noGrp="1"/>
          </p:cNvSpPr>
          <p:nvPr>
            <p:ph sz="half" idx="1" hasCustomPrompt="1"/>
          </p:nvPr>
        </p:nvSpPr>
        <p:spPr>
          <a:xfrm>
            <a:off x="609601" y="1391195"/>
            <a:ext cx="3817256" cy="3048725"/>
          </a:xfrm>
        </p:spPr>
        <p:txBody>
          <a:bodyPr/>
          <a:lstStyle>
            <a:lvl1pPr>
              <a:defRPr/>
            </a:lvl1pPr>
            <a:lvl5pPr>
              <a:defRPr/>
            </a:lvl5pPr>
          </a:lstStyle>
          <a:p>
            <a:pPr lvl="0"/>
            <a:r>
              <a:rPr lang="en-US" dirty="0"/>
              <a:t>Bullet point Arial regular 14pt</a:t>
            </a:r>
          </a:p>
        </p:txBody>
      </p:sp>
      <p:cxnSp>
        <p:nvCxnSpPr>
          <p:cNvPr id="6" name="Straight Connector 5">
            <a:extLst>
              <a:ext uri="{FF2B5EF4-FFF2-40B4-BE49-F238E27FC236}">
                <a16:creationId xmlns:a16="http://schemas.microsoft.com/office/drawing/2014/main" id="{EB23D636-D24E-4BF5-A6B0-D0094B6D7BDE}"/>
              </a:ext>
            </a:extLst>
          </p:cNvPr>
          <p:cNvCxnSpPr/>
          <p:nvPr userDrawn="1"/>
        </p:nvCxnSpPr>
        <p:spPr>
          <a:xfrm>
            <a:off x="609600" y="1071048"/>
            <a:ext cx="7925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35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738914" y="1391195"/>
            <a:ext cx="3796210" cy="3048725"/>
          </a:xfrm>
        </p:spPr>
        <p:txBody>
          <a:bodyPr/>
          <a:lstStyle>
            <a:lvl1pPr>
              <a:defRPr/>
            </a:lvl1pPr>
          </a:lstStyle>
          <a:p>
            <a:pPr lvl="0"/>
            <a:r>
              <a:rPr lang="en-US" dirty="0"/>
              <a:t>Bullet point Arial regular 14pt</a:t>
            </a:r>
          </a:p>
        </p:txBody>
      </p:sp>
      <p:sp>
        <p:nvSpPr>
          <p:cNvPr id="2" name="Title 1"/>
          <p:cNvSpPr>
            <a:spLocks noGrp="1"/>
          </p:cNvSpPr>
          <p:nvPr>
            <p:ph type="title" hasCustomPrompt="1"/>
          </p:nvPr>
        </p:nvSpPr>
        <p:spPr/>
        <p:txBody>
          <a:bodyPr/>
          <a:lstStyle>
            <a:lvl1pPr>
              <a:defRPr/>
            </a:lvl1pPr>
          </a:lstStyle>
          <a:p>
            <a:r>
              <a:rPr lang="en-US" dirty="0"/>
              <a:t>Title – Initial Caps Arial Bold 24pt</a:t>
            </a:r>
          </a:p>
        </p:txBody>
      </p:sp>
      <p:sp>
        <p:nvSpPr>
          <p:cNvPr id="3" name="Content Placeholder 2"/>
          <p:cNvSpPr>
            <a:spLocks noGrp="1"/>
          </p:cNvSpPr>
          <p:nvPr>
            <p:ph sz="half" idx="1" hasCustomPrompt="1"/>
          </p:nvPr>
        </p:nvSpPr>
        <p:spPr>
          <a:xfrm>
            <a:off x="609600" y="1391195"/>
            <a:ext cx="3693885" cy="3048725"/>
          </a:xfrm>
        </p:spPr>
        <p:txBody>
          <a:bodyPr rIns="137160">
            <a:normAutofit/>
          </a:bodyPr>
          <a:lstStyle>
            <a:lvl1pPr marL="0" indent="0">
              <a:lnSpc>
                <a:spcPct val="80000"/>
              </a:lnSpc>
              <a:spcBef>
                <a:spcPts val="0"/>
              </a:spcBef>
              <a:buNone/>
              <a:defRPr sz="4500" b="0">
                <a:latin typeface="Arial Black" panose="020B0A04020102020204" pitchFamily="34" charset="0"/>
              </a:defRPr>
            </a:lvl1pPr>
            <a:lvl5pPr>
              <a:defRPr/>
            </a:lvl5pPr>
          </a:lstStyle>
          <a:p>
            <a:pPr lvl="0"/>
            <a:r>
              <a:rPr lang="en-US" dirty="0"/>
              <a:t>ARIAL BLACK 45PT HEADLINE</a:t>
            </a:r>
          </a:p>
        </p:txBody>
      </p:sp>
      <p:cxnSp>
        <p:nvCxnSpPr>
          <p:cNvPr id="7" name="Straight Connector 6">
            <a:extLst>
              <a:ext uri="{FF2B5EF4-FFF2-40B4-BE49-F238E27FC236}">
                <a16:creationId xmlns:a16="http://schemas.microsoft.com/office/drawing/2014/main" id="{9C6A60FD-6A12-46EC-A38B-0E684CF9AF58}"/>
              </a:ext>
            </a:extLst>
          </p:cNvPr>
          <p:cNvCxnSpPr/>
          <p:nvPr userDrawn="1"/>
        </p:nvCxnSpPr>
        <p:spPr>
          <a:xfrm>
            <a:off x="609600" y="1071048"/>
            <a:ext cx="7925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60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358378" y="1391195"/>
            <a:ext cx="2432822" cy="3048725"/>
          </a:xfrm>
        </p:spPr>
        <p:txBody>
          <a:bodyPr>
            <a:normAutofit/>
          </a:bodyPr>
          <a:lstStyle>
            <a:lvl1pPr>
              <a:defRPr sz="1200"/>
            </a:lvl1pPr>
            <a:lvl2pPr>
              <a:defRPr sz="1000"/>
            </a:lvl2pPr>
            <a:lvl3pPr>
              <a:defRPr sz="1000"/>
            </a:lvl3pPr>
            <a:lvl4pPr>
              <a:defRPr sz="1000"/>
            </a:lvl4pPr>
            <a:lvl5pPr>
              <a:defRPr sz="1000"/>
            </a:lvl5pPr>
          </a:lstStyle>
          <a:p>
            <a:pPr lvl="0"/>
            <a:r>
              <a:rPr lang="en-US" dirty="0"/>
              <a:t>Bullet point Arial regular 12pt</a:t>
            </a:r>
          </a:p>
        </p:txBody>
      </p:sp>
      <p:sp>
        <p:nvSpPr>
          <p:cNvPr id="2" name="Title 1"/>
          <p:cNvSpPr>
            <a:spLocks noGrp="1"/>
          </p:cNvSpPr>
          <p:nvPr>
            <p:ph type="title" hasCustomPrompt="1"/>
          </p:nvPr>
        </p:nvSpPr>
        <p:spPr/>
        <p:txBody>
          <a:bodyPr/>
          <a:lstStyle>
            <a:lvl1pPr>
              <a:defRPr/>
            </a:lvl1pPr>
          </a:lstStyle>
          <a:p>
            <a:r>
              <a:rPr lang="en-US" dirty="0"/>
              <a:t>Title – Initial Caps Arial Bold 24pt</a:t>
            </a:r>
          </a:p>
        </p:txBody>
      </p:sp>
      <p:sp>
        <p:nvSpPr>
          <p:cNvPr id="3" name="Content Placeholder 2"/>
          <p:cNvSpPr>
            <a:spLocks noGrp="1"/>
          </p:cNvSpPr>
          <p:nvPr>
            <p:ph sz="half" idx="1" hasCustomPrompt="1"/>
          </p:nvPr>
        </p:nvSpPr>
        <p:spPr>
          <a:xfrm>
            <a:off x="609600" y="1391195"/>
            <a:ext cx="2438399" cy="3048725"/>
          </a:xfrm>
        </p:spPr>
        <p:txBody>
          <a:bodyPr>
            <a:normAutofit/>
          </a:bodyPr>
          <a:lstStyle>
            <a:lvl1pPr>
              <a:defRPr sz="1200" baseline="0"/>
            </a:lvl1pPr>
            <a:lvl2pPr>
              <a:defRPr sz="1000"/>
            </a:lvl2pPr>
            <a:lvl3pPr>
              <a:defRPr sz="1000"/>
            </a:lvl3pPr>
            <a:lvl4pPr>
              <a:defRPr sz="1000"/>
            </a:lvl4pPr>
            <a:lvl5pPr>
              <a:defRPr sz="1000"/>
            </a:lvl5pPr>
          </a:lstStyle>
          <a:p>
            <a:pPr lvl="0"/>
            <a:r>
              <a:rPr lang="en-US" dirty="0"/>
              <a:t>Bullet point Arial regular 12pt</a:t>
            </a:r>
          </a:p>
        </p:txBody>
      </p:sp>
      <p:sp>
        <p:nvSpPr>
          <p:cNvPr id="8" name="Content Placeholder 3"/>
          <p:cNvSpPr>
            <a:spLocks noGrp="1"/>
          </p:cNvSpPr>
          <p:nvPr>
            <p:ph sz="half" idx="13" hasCustomPrompt="1"/>
          </p:nvPr>
        </p:nvSpPr>
        <p:spPr>
          <a:xfrm>
            <a:off x="6107921" y="1391195"/>
            <a:ext cx="2427203" cy="3048725"/>
          </a:xfrm>
        </p:spPr>
        <p:txBody>
          <a:bodyPr>
            <a:normAutofit/>
          </a:bodyPr>
          <a:lstStyle>
            <a:lvl1pPr>
              <a:defRPr sz="1200"/>
            </a:lvl1pPr>
            <a:lvl2pPr>
              <a:defRPr sz="1000"/>
            </a:lvl2pPr>
            <a:lvl3pPr>
              <a:defRPr sz="1000"/>
            </a:lvl3pPr>
            <a:lvl4pPr>
              <a:defRPr sz="1000"/>
            </a:lvl4pPr>
            <a:lvl5pPr>
              <a:defRPr sz="1000"/>
            </a:lvl5pPr>
            <a:lvl6pPr marL="1714500" indent="0">
              <a:buNone/>
              <a:defRPr/>
            </a:lvl6pPr>
          </a:lstStyle>
          <a:p>
            <a:pPr lvl="0"/>
            <a:r>
              <a:rPr lang="en-US" dirty="0"/>
              <a:t>Bullet point Arial regular 12pt</a:t>
            </a:r>
          </a:p>
        </p:txBody>
      </p:sp>
      <p:cxnSp>
        <p:nvCxnSpPr>
          <p:cNvPr id="10" name="Straight Connector 9"/>
          <p:cNvCxnSpPr/>
          <p:nvPr userDrawn="1"/>
        </p:nvCxnSpPr>
        <p:spPr>
          <a:xfrm>
            <a:off x="609600" y="1071048"/>
            <a:ext cx="7925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578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 Initial Caps Arial Bold 24pt</a:t>
            </a:r>
          </a:p>
        </p:txBody>
      </p:sp>
      <p:sp>
        <p:nvSpPr>
          <p:cNvPr id="3" name="Content Placeholder 2"/>
          <p:cNvSpPr>
            <a:spLocks noGrp="1"/>
          </p:cNvSpPr>
          <p:nvPr>
            <p:ph sz="half" idx="1" hasCustomPrompt="1"/>
          </p:nvPr>
        </p:nvSpPr>
        <p:spPr>
          <a:xfrm>
            <a:off x="609600" y="1391195"/>
            <a:ext cx="1763486" cy="3048725"/>
          </a:xfrm>
        </p:spPr>
        <p:txBody>
          <a:bodyPr>
            <a:normAutofit/>
          </a:bodyPr>
          <a:lstStyle>
            <a:lvl1pPr>
              <a:defRPr sz="1200" baseline="0"/>
            </a:lvl1pPr>
            <a:lvl2pPr>
              <a:defRPr sz="1000"/>
            </a:lvl2pPr>
            <a:lvl5pPr>
              <a:defRPr/>
            </a:lvl5pPr>
          </a:lstStyle>
          <a:p>
            <a:pPr lvl="0"/>
            <a:r>
              <a:rPr lang="en-US" dirty="0"/>
              <a:t>Bullet point Arial12pt</a:t>
            </a:r>
          </a:p>
        </p:txBody>
      </p:sp>
      <p:sp>
        <p:nvSpPr>
          <p:cNvPr id="9" name="Content Placeholder 2"/>
          <p:cNvSpPr>
            <a:spLocks noGrp="1"/>
          </p:cNvSpPr>
          <p:nvPr>
            <p:ph sz="half" idx="13" hasCustomPrompt="1"/>
          </p:nvPr>
        </p:nvSpPr>
        <p:spPr>
          <a:xfrm>
            <a:off x="2674167" y="1391195"/>
            <a:ext cx="1759947" cy="3048725"/>
          </a:xfrm>
        </p:spPr>
        <p:txBody>
          <a:bodyPr>
            <a:normAutofit/>
          </a:bodyPr>
          <a:lstStyle>
            <a:lvl1pPr>
              <a:defRPr sz="1200" baseline="0"/>
            </a:lvl1pPr>
            <a:lvl2pPr>
              <a:defRPr sz="1000"/>
            </a:lvl2pPr>
            <a:lvl5pPr>
              <a:defRPr/>
            </a:lvl5pPr>
          </a:lstStyle>
          <a:p>
            <a:pPr lvl="0"/>
            <a:r>
              <a:rPr lang="en-US" dirty="0"/>
              <a:t>Bullet point Arial12pt</a:t>
            </a:r>
          </a:p>
        </p:txBody>
      </p:sp>
      <p:sp>
        <p:nvSpPr>
          <p:cNvPr id="10" name="Content Placeholder 2"/>
          <p:cNvSpPr>
            <a:spLocks noGrp="1"/>
          </p:cNvSpPr>
          <p:nvPr>
            <p:ph sz="half" idx="14" hasCustomPrompt="1"/>
          </p:nvPr>
        </p:nvSpPr>
        <p:spPr>
          <a:xfrm>
            <a:off x="4740730" y="1391195"/>
            <a:ext cx="1747156" cy="3048725"/>
          </a:xfrm>
        </p:spPr>
        <p:txBody>
          <a:bodyPr>
            <a:normAutofit/>
          </a:bodyPr>
          <a:lstStyle>
            <a:lvl1pPr>
              <a:defRPr sz="1200" baseline="0"/>
            </a:lvl1pPr>
            <a:lvl2pPr>
              <a:defRPr sz="1000"/>
            </a:lvl2pPr>
            <a:lvl5pPr>
              <a:defRPr/>
            </a:lvl5pPr>
          </a:lstStyle>
          <a:p>
            <a:pPr lvl="0"/>
            <a:r>
              <a:rPr lang="en-US" dirty="0"/>
              <a:t>Bullet point Arial12pt</a:t>
            </a:r>
          </a:p>
        </p:txBody>
      </p:sp>
      <p:sp>
        <p:nvSpPr>
          <p:cNvPr id="11" name="Content Placeholder 2"/>
          <p:cNvSpPr>
            <a:spLocks noGrp="1"/>
          </p:cNvSpPr>
          <p:nvPr>
            <p:ph sz="half" idx="15" hasCustomPrompt="1"/>
          </p:nvPr>
        </p:nvSpPr>
        <p:spPr>
          <a:xfrm>
            <a:off x="6787243" y="1391195"/>
            <a:ext cx="1747881" cy="3048725"/>
          </a:xfrm>
        </p:spPr>
        <p:txBody>
          <a:bodyPr>
            <a:normAutofit/>
          </a:bodyPr>
          <a:lstStyle>
            <a:lvl1pPr>
              <a:defRPr sz="1200" baseline="0"/>
            </a:lvl1pPr>
            <a:lvl2pPr>
              <a:defRPr sz="1000"/>
            </a:lvl2pPr>
            <a:lvl5pPr>
              <a:defRPr/>
            </a:lvl5pPr>
          </a:lstStyle>
          <a:p>
            <a:pPr lvl="0"/>
            <a:r>
              <a:rPr lang="en-US" dirty="0"/>
              <a:t>Bullet point Arial12pt</a:t>
            </a:r>
          </a:p>
        </p:txBody>
      </p:sp>
      <p:cxnSp>
        <p:nvCxnSpPr>
          <p:cNvPr id="13" name="Straight Connector 12"/>
          <p:cNvCxnSpPr/>
          <p:nvPr userDrawn="1"/>
        </p:nvCxnSpPr>
        <p:spPr>
          <a:xfrm>
            <a:off x="609600" y="1071048"/>
            <a:ext cx="7925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4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 Initial Caps Arial Bold 24pt</a:t>
            </a:r>
          </a:p>
        </p:txBody>
      </p:sp>
      <p:sp>
        <p:nvSpPr>
          <p:cNvPr id="3" name="Content Placeholder 2"/>
          <p:cNvSpPr>
            <a:spLocks noGrp="1"/>
          </p:cNvSpPr>
          <p:nvPr>
            <p:ph sz="half" idx="1" hasCustomPrompt="1"/>
          </p:nvPr>
        </p:nvSpPr>
        <p:spPr>
          <a:xfrm>
            <a:off x="609600" y="1391195"/>
            <a:ext cx="3809999" cy="3048725"/>
          </a:xfrm>
        </p:spPr>
        <p:txBody>
          <a:bodyPr/>
          <a:lstStyle>
            <a:lvl1pPr>
              <a:defRPr/>
            </a:lvl1pPr>
            <a:lvl5pPr>
              <a:defRPr/>
            </a:lvl5pPr>
          </a:lstStyle>
          <a:p>
            <a:pPr lvl="0"/>
            <a:r>
              <a:rPr lang="en-US" dirty="0"/>
              <a:t>Bullet point Arial regular 14pt</a:t>
            </a:r>
          </a:p>
        </p:txBody>
      </p:sp>
      <p:cxnSp>
        <p:nvCxnSpPr>
          <p:cNvPr id="8" name="Straight Connector 7"/>
          <p:cNvCxnSpPr/>
          <p:nvPr userDrawn="1"/>
        </p:nvCxnSpPr>
        <p:spPr>
          <a:xfrm>
            <a:off x="609600" y="1071048"/>
            <a:ext cx="7925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65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k object 16"/>
          <p:cNvSpPr/>
          <p:nvPr userDrawn="1"/>
        </p:nvSpPr>
        <p:spPr>
          <a:xfrm>
            <a:off x="0" y="4769221"/>
            <a:ext cx="9144000" cy="374279"/>
          </a:xfrm>
          <a:custGeom>
            <a:avLst/>
            <a:gdLst/>
            <a:ahLst/>
            <a:cxnLst/>
            <a:rect l="l" t="t" r="r" b="b"/>
            <a:pathLst>
              <a:path w="20104100" h="10890250">
                <a:moveTo>
                  <a:pt x="0" y="10889720"/>
                </a:moveTo>
                <a:lnTo>
                  <a:pt x="20104100" y="10889720"/>
                </a:lnTo>
                <a:lnTo>
                  <a:pt x="20104100" y="0"/>
                </a:lnTo>
                <a:lnTo>
                  <a:pt x="0" y="0"/>
                </a:lnTo>
                <a:lnTo>
                  <a:pt x="0" y="10889720"/>
                </a:lnTo>
              </a:path>
            </a:pathLst>
          </a:custGeom>
          <a:solidFill>
            <a:srgbClr val="000000"/>
          </a:solidFill>
        </p:spPr>
        <p:txBody>
          <a:bodyPr wrap="square" lIns="0" tIns="0" rIns="0" bIns="0" rtlCol="0"/>
          <a:lstStyle/>
          <a:p>
            <a:pPr defTabSz="684696"/>
            <a:endParaRPr sz="700" dirty="0">
              <a:solidFill>
                <a:srgbClr val="292929"/>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09600" y="352925"/>
            <a:ext cx="7925524" cy="688053"/>
          </a:xfrm>
          <a:prstGeom prst="rect">
            <a:avLst/>
          </a:prstGeom>
        </p:spPr>
        <p:txBody>
          <a:bodyPr vert="horz" lIns="0" tIns="0" rIns="0" bIns="0" rtlCol="0" anchor="b" anchorCtr="0">
            <a:normAutofit/>
          </a:bodyPr>
          <a:lstStyle/>
          <a:p>
            <a:r>
              <a:rPr lang="en-US" dirty="0"/>
              <a:t>CLICK TO ENTER SLIDE TITLE</a:t>
            </a:r>
          </a:p>
        </p:txBody>
      </p:sp>
      <p:sp>
        <p:nvSpPr>
          <p:cNvPr id="3" name="Text Placeholder 2"/>
          <p:cNvSpPr>
            <a:spLocks noGrp="1"/>
          </p:cNvSpPr>
          <p:nvPr>
            <p:ph type="body" idx="1"/>
          </p:nvPr>
        </p:nvSpPr>
        <p:spPr>
          <a:xfrm>
            <a:off x="609600" y="1391195"/>
            <a:ext cx="5867400" cy="3047455"/>
          </a:xfrm>
          <a:prstGeom prst="rect">
            <a:avLst/>
          </a:prstGeom>
        </p:spPr>
        <p:txBody>
          <a:bodyPr vert="horz" lIns="0" tIns="0" rIns="0" bIns="0" rtlCol="0">
            <a:normAutofit/>
          </a:bodyPr>
          <a:lstStyle/>
          <a:p>
            <a:pPr lvl="0"/>
            <a:r>
              <a:rPr lang="en-US" dirty="0"/>
              <a:t>Bullet point Arial regular 14pt</a:t>
            </a:r>
          </a:p>
          <a:p>
            <a:pPr lvl="0"/>
            <a:endParaRPr lang="en-US" dirty="0"/>
          </a:p>
          <a:p>
            <a:pPr lvl="0"/>
            <a:endParaRPr lang="en-US" dirty="0"/>
          </a:p>
        </p:txBody>
      </p:sp>
      <p:grpSp>
        <p:nvGrpSpPr>
          <p:cNvPr id="4" name="Group 3"/>
          <p:cNvGrpSpPr/>
          <p:nvPr userDrawn="1"/>
        </p:nvGrpSpPr>
        <p:grpSpPr>
          <a:xfrm>
            <a:off x="-287921" y="1276350"/>
            <a:ext cx="234919" cy="3492053"/>
            <a:chOff x="-287921" y="1276350"/>
            <a:chExt cx="234919" cy="3492053"/>
          </a:xfrm>
        </p:grpSpPr>
        <p:cxnSp>
          <p:nvCxnSpPr>
            <p:cNvPr id="22" name="Straight Connector 21"/>
            <p:cNvCxnSpPr/>
            <p:nvPr userDrawn="1"/>
          </p:nvCxnSpPr>
          <p:spPr>
            <a:xfrm>
              <a:off x="-287810" y="4438650"/>
              <a:ext cx="234808" cy="0"/>
            </a:xfrm>
            <a:prstGeom prst="line">
              <a:avLst/>
            </a:prstGeom>
            <a:ln w="127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287810" y="1389290"/>
              <a:ext cx="234808" cy="0"/>
            </a:xfrm>
            <a:prstGeom prst="line">
              <a:avLst/>
            </a:prstGeom>
            <a:ln w="127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287921" y="1276350"/>
              <a:ext cx="233825" cy="0"/>
            </a:xfrm>
            <a:prstGeom prst="line">
              <a:avLst/>
            </a:prstGeom>
            <a:ln w="127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287921" y="4768403"/>
              <a:ext cx="234919" cy="0"/>
            </a:xfrm>
            <a:prstGeom prst="line">
              <a:avLst/>
            </a:prstGeom>
            <a:ln w="127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287921" y="4743450"/>
              <a:ext cx="234919" cy="0"/>
            </a:xfrm>
            <a:prstGeom prst="line">
              <a:avLst/>
            </a:prstGeom>
            <a:ln w="127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609600" y="-203411"/>
            <a:ext cx="7925524" cy="180740"/>
            <a:chOff x="609600" y="-180741"/>
            <a:chExt cx="7925524" cy="4949961"/>
          </a:xfrm>
        </p:grpSpPr>
        <p:cxnSp>
          <p:nvCxnSpPr>
            <p:cNvPr id="34" name="Straight Connector 33"/>
            <p:cNvCxnSpPr/>
            <p:nvPr userDrawn="1"/>
          </p:nvCxnSpPr>
          <p:spPr>
            <a:xfrm>
              <a:off x="609600"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4420360"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4728680"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6477000"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6781800"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8535124"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3041758"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3354178"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2362471"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2668905"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5787964"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6100384"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1667691"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1980111"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158983"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471403"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userDrawn="1"/>
        </p:nvSpPr>
        <p:spPr>
          <a:xfrm>
            <a:off x="4076188" y="4801625"/>
            <a:ext cx="4387328" cy="341875"/>
          </a:xfrm>
          <a:prstGeom prst="rect">
            <a:avLst/>
          </a:prstGeom>
          <a:noFill/>
        </p:spPr>
        <p:txBody>
          <a:bodyPr vert="horz" wrap="none" lIns="0" tIns="0" rIns="0" bIns="0" rtlCol="0" anchor="ctr" anchorCtr="0">
            <a:noAutofit/>
          </a:bodyPr>
          <a:lstStyle/>
          <a:p>
            <a:pPr algn="r"/>
            <a:r>
              <a:rPr lang="en-US" sz="700" kern="1200" dirty="0">
                <a:solidFill>
                  <a:schemeClr val="bg1">
                    <a:lumMod val="50000"/>
                  </a:schemeClr>
                </a:solidFill>
                <a:latin typeface="Arial" panose="020B0604020202020204" pitchFamily="34" charset="0"/>
                <a:ea typeface="+mn-ea"/>
                <a:cs typeface="Arial" panose="020B0604020202020204" pitchFamily="34" charset="0"/>
              </a:rPr>
              <a:t>Copyright © 2019, Oracle and/or its affiliates. All rights reserved.</a:t>
            </a:r>
            <a:endParaRPr lang="en-US" sz="800" dirty="0">
              <a:solidFill>
                <a:schemeClr val="bg1">
                  <a:lumMod val="50000"/>
                </a:schemeClr>
              </a:solidFill>
            </a:endParaRPr>
          </a:p>
        </p:txBody>
      </p:sp>
      <p:sp>
        <p:nvSpPr>
          <p:cNvPr id="46" name="Slide Number Placeholder 5"/>
          <p:cNvSpPr txBox="1">
            <a:spLocks/>
          </p:cNvSpPr>
          <p:nvPr userDrawn="1"/>
        </p:nvSpPr>
        <p:spPr>
          <a:xfrm>
            <a:off x="8730156" y="4927619"/>
            <a:ext cx="275824" cy="107722"/>
          </a:xfrm>
          <a:prstGeom prst="rect">
            <a:avLst/>
          </a:prstGeom>
        </p:spPr>
        <p:txBody>
          <a:bodyPr vert="horz" wrap="square" lIns="0" tIns="0" rIns="0" bIns="0" rtlCol="0" anchor="ctr">
            <a:spAutoFit/>
          </a:bodyPr>
          <a:lstStyle>
            <a:defPPr>
              <a:defRPr lang="en-US"/>
            </a:defPPr>
            <a:lvl1pPr marL="0" algn="l" defTabSz="657775" rtl="0" eaLnBrk="1" latinLnBrk="0" hangingPunct="1">
              <a:defRPr sz="700" kern="1200">
                <a:solidFill>
                  <a:schemeClr val="bg1">
                    <a:lumMod val="50000"/>
                  </a:schemeClr>
                </a:solidFill>
                <a:latin typeface="Arial" panose="020B0604020202020204" pitchFamily="34" charset="0"/>
                <a:ea typeface="+mn-ea"/>
                <a:cs typeface="Arial" panose="020B0604020202020204" pitchFamily="34" charset="0"/>
              </a:defRPr>
            </a:lvl1pPr>
            <a:lvl2pPr marL="328888" algn="l" defTabSz="657775" rtl="0" eaLnBrk="1" latinLnBrk="0" hangingPunct="1">
              <a:defRPr sz="1295" kern="1200">
                <a:solidFill>
                  <a:schemeClr val="tx1"/>
                </a:solidFill>
                <a:latin typeface="+mn-lt"/>
                <a:ea typeface="+mn-ea"/>
                <a:cs typeface="+mn-cs"/>
              </a:defRPr>
            </a:lvl2pPr>
            <a:lvl3pPr marL="657775" algn="l" defTabSz="657775" rtl="0" eaLnBrk="1" latinLnBrk="0" hangingPunct="1">
              <a:defRPr sz="1295" kern="1200">
                <a:solidFill>
                  <a:schemeClr val="tx1"/>
                </a:solidFill>
                <a:latin typeface="+mn-lt"/>
                <a:ea typeface="+mn-ea"/>
                <a:cs typeface="+mn-cs"/>
              </a:defRPr>
            </a:lvl3pPr>
            <a:lvl4pPr marL="986663" algn="l" defTabSz="657775" rtl="0" eaLnBrk="1" latinLnBrk="0" hangingPunct="1">
              <a:defRPr sz="1295" kern="1200">
                <a:solidFill>
                  <a:schemeClr val="tx1"/>
                </a:solidFill>
                <a:latin typeface="+mn-lt"/>
                <a:ea typeface="+mn-ea"/>
                <a:cs typeface="+mn-cs"/>
              </a:defRPr>
            </a:lvl4pPr>
            <a:lvl5pPr marL="1315551" algn="l" defTabSz="657775" rtl="0" eaLnBrk="1" latinLnBrk="0" hangingPunct="1">
              <a:defRPr sz="1295" kern="1200">
                <a:solidFill>
                  <a:schemeClr val="tx1"/>
                </a:solidFill>
                <a:latin typeface="+mn-lt"/>
                <a:ea typeface="+mn-ea"/>
                <a:cs typeface="+mn-cs"/>
              </a:defRPr>
            </a:lvl5pPr>
            <a:lvl6pPr marL="1644439" algn="l" defTabSz="657775" rtl="0" eaLnBrk="1" latinLnBrk="0" hangingPunct="1">
              <a:defRPr sz="1295" kern="1200">
                <a:solidFill>
                  <a:schemeClr val="tx1"/>
                </a:solidFill>
                <a:latin typeface="+mn-lt"/>
                <a:ea typeface="+mn-ea"/>
                <a:cs typeface="+mn-cs"/>
              </a:defRPr>
            </a:lvl6pPr>
            <a:lvl7pPr marL="1973326" algn="l" defTabSz="657775" rtl="0" eaLnBrk="1" latinLnBrk="0" hangingPunct="1">
              <a:defRPr sz="1295" kern="1200">
                <a:solidFill>
                  <a:schemeClr val="tx1"/>
                </a:solidFill>
                <a:latin typeface="+mn-lt"/>
                <a:ea typeface="+mn-ea"/>
                <a:cs typeface="+mn-cs"/>
              </a:defRPr>
            </a:lvl7pPr>
            <a:lvl8pPr marL="2302214" algn="l" defTabSz="657775" rtl="0" eaLnBrk="1" latinLnBrk="0" hangingPunct="1">
              <a:defRPr sz="1295" kern="1200">
                <a:solidFill>
                  <a:schemeClr val="tx1"/>
                </a:solidFill>
                <a:latin typeface="+mn-lt"/>
                <a:ea typeface="+mn-ea"/>
                <a:cs typeface="+mn-cs"/>
              </a:defRPr>
            </a:lvl8pPr>
            <a:lvl9pPr marL="2631102" algn="l" defTabSz="657775" rtl="0" eaLnBrk="1" latinLnBrk="0" hangingPunct="1">
              <a:defRPr sz="1295" kern="1200">
                <a:solidFill>
                  <a:schemeClr val="tx1"/>
                </a:solidFill>
                <a:latin typeface="+mn-lt"/>
                <a:ea typeface="+mn-ea"/>
                <a:cs typeface="+mn-cs"/>
              </a:defRPr>
            </a:lvl9pPr>
          </a:lstStyle>
          <a:p>
            <a:pPr algn="r"/>
            <a:fld id="{48F63A3B-78C7-47BE-AE5E-E10140E04643}" type="slidenum">
              <a:rPr lang="en-US" smtClean="0">
                <a:solidFill>
                  <a:schemeClr val="bg1">
                    <a:lumMod val="50000"/>
                  </a:schemeClr>
                </a:solidFill>
              </a:rPr>
              <a:pPr algn="r"/>
              <a:t>‹#›</a:t>
            </a:fld>
            <a:endParaRPr lang="en-US" dirty="0">
              <a:solidFill>
                <a:schemeClr val="bg1">
                  <a:lumMod val="50000"/>
                </a:schemeClr>
              </a:solidFill>
            </a:endParaRPr>
          </a:p>
        </p:txBody>
      </p:sp>
      <p:pic>
        <p:nvPicPr>
          <p:cNvPr id="32" name="Picture 31">
            <a:extLst>
              <a:ext uri="{FF2B5EF4-FFF2-40B4-BE49-F238E27FC236}">
                <a16:creationId xmlns:a16="http://schemas.microsoft.com/office/drawing/2014/main" id="{798AEE57-9505-43A6-BD5D-B4FC3A9CC428}"/>
              </a:ext>
            </a:extLst>
          </p:cNvPr>
          <p:cNvPicPr>
            <a:picLocks noChangeAspect="1"/>
          </p:cNvPicPr>
          <p:nvPr userDrawn="1"/>
        </p:nvPicPr>
        <p:blipFill>
          <a:blip r:embed="rId17"/>
          <a:stretch>
            <a:fillRect/>
          </a:stretch>
        </p:blipFill>
        <p:spPr>
          <a:xfrm>
            <a:off x="751636" y="4902052"/>
            <a:ext cx="1481147" cy="108617"/>
          </a:xfrm>
          <a:prstGeom prst="rect">
            <a:avLst/>
          </a:prstGeom>
        </p:spPr>
      </p:pic>
    </p:spTree>
    <p:extLst>
      <p:ext uri="{BB962C8B-B14F-4D97-AF65-F5344CB8AC3E}">
        <p14:creationId xmlns:p14="http://schemas.microsoft.com/office/powerpoint/2010/main" val="1884811319"/>
      </p:ext>
    </p:extLst>
  </p:cSld>
  <p:clrMap bg1="lt1" tx1="dk1" bg2="lt2" tx2="dk2" accent1="accent1" accent2="accent2" accent3="accent3" accent4="accent4" accent5="accent5" accent6="accent6" hlink="hlink" folHlink="folHlink"/>
  <p:sldLayoutIdLst>
    <p:sldLayoutId id="2147483726" r:id="rId1"/>
    <p:sldLayoutId id="2147483728" r:id="rId2"/>
    <p:sldLayoutId id="2147483729" r:id="rId3"/>
    <p:sldLayoutId id="2147483721" r:id="rId4"/>
    <p:sldLayoutId id="2147483703" r:id="rId5"/>
    <p:sldLayoutId id="2147483709" r:id="rId6"/>
    <p:sldLayoutId id="2147483710" r:id="rId7"/>
    <p:sldLayoutId id="2147483711" r:id="rId8"/>
    <p:sldLayoutId id="2147483714" r:id="rId9"/>
    <p:sldLayoutId id="2147483719" r:id="rId10"/>
    <p:sldLayoutId id="2147483718" r:id="rId11"/>
    <p:sldLayoutId id="2147483727" r:id="rId12"/>
    <p:sldLayoutId id="2147483705" r:id="rId13"/>
    <p:sldLayoutId id="2147483706" r:id="rId14"/>
    <p:sldLayoutId id="2147483722" r:id="rId15"/>
  </p:sldLayoutIdLst>
  <p:hf sldNum="0" hdr="0" ftr="0" dt="0"/>
  <p:txStyles>
    <p:title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112713" marR="0" indent="-112713" algn="l" defTabSz="685800" rtl="0" eaLnBrk="1" fontAlgn="auto" latinLnBrk="0" hangingPunct="1">
        <a:lnSpc>
          <a:spcPct val="100000"/>
        </a:lnSpc>
        <a:spcBef>
          <a:spcPts val="1000"/>
        </a:spcBef>
        <a:spcAft>
          <a:spcPts val="0"/>
        </a:spcAft>
        <a:buClrTx/>
        <a:buSzTx/>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1pPr>
      <a:lvl2pPr marL="228600" indent="-112713" algn="l" defTabSz="685800" rtl="0" eaLnBrk="1" latinLnBrk="0" hangingPunct="1">
        <a:lnSpc>
          <a:spcPct val="100000"/>
        </a:lnSpc>
        <a:spcBef>
          <a:spcPts val="2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858838" indent="-173038" algn="l" defTabSz="685800" rtl="0" eaLnBrk="1" latinLnBrk="0" hangingPunct="1">
        <a:lnSpc>
          <a:spcPct val="100000"/>
        </a:lnSpc>
        <a:spcBef>
          <a:spcPts val="2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3325" indent="-174625" algn="l" defTabSz="685800" rtl="0" eaLnBrk="1" latinLnBrk="0" hangingPunct="1">
        <a:lnSpc>
          <a:spcPct val="100000"/>
        </a:lnSpc>
        <a:spcBef>
          <a:spcPts val="2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2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bk object 16"/>
          <p:cNvSpPr/>
          <p:nvPr userDrawn="1"/>
        </p:nvSpPr>
        <p:spPr>
          <a:xfrm>
            <a:off x="0" y="4769220"/>
            <a:ext cx="9144000" cy="383865"/>
          </a:xfrm>
          <a:custGeom>
            <a:avLst/>
            <a:gdLst/>
            <a:ahLst/>
            <a:cxnLst/>
            <a:rect l="l" t="t" r="r" b="b"/>
            <a:pathLst>
              <a:path w="20104100" h="10890250">
                <a:moveTo>
                  <a:pt x="0" y="10889720"/>
                </a:moveTo>
                <a:lnTo>
                  <a:pt x="20104100" y="10889720"/>
                </a:lnTo>
                <a:lnTo>
                  <a:pt x="20104100" y="0"/>
                </a:lnTo>
                <a:lnTo>
                  <a:pt x="0" y="0"/>
                </a:lnTo>
                <a:lnTo>
                  <a:pt x="0" y="10889720"/>
                </a:lnTo>
              </a:path>
            </a:pathLst>
          </a:custGeom>
          <a:solidFill>
            <a:srgbClr val="000000"/>
          </a:solidFill>
        </p:spPr>
        <p:txBody>
          <a:bodyPr wrap="square" lIns="0" tIns="0" rIns="0" bIns="0" rtlCol="0"/>
          <a:lstStyle/>
          <a:p>
            <a:pPr defTabSz="684696"/>
            <a:endParaRPr sz="700" dirty="0">
              <a:solidFill>
                <a:srgbClr val="292929"/>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09600" y="352925"/>
            <a:ext cx="7925524" cy="688053"/>
          </a:xfrm>
          <a:prstGeom prst="rect">
            <a:avLst/>
          </a:prstGeom>
        </p:spPr>
        <p:txBody>
          <a:bodyPr vert="horz" lIns="0" tIns="0" rIns="0" bIns="0" rtlCol="0" anchor="b" anchorCtr="0">
            <a:normAutofit/>
          </a:bodyPr>
          <a:lstStyle/>
          <a:p>
            <a:r>
              <a:rPr lang="en-US" dirty="0"/>
              <a:t>CLICK TO ENTER SLIDE TITLE</a:t>
            </a:r>
          </a:p>
        </p:txBody>
      </p:sp>
      <p:sp>
        <p:nvSpPr>
          <p:cNvPr id="3" name="Text Placeholder 2"/>
          <p:cNvSpPr>
            <a:spLocks noGrp="1"/>
          </p:cNvSpPr>
          <p:nvPr>
            <p:ph type="body" idx="1"/>
          </p:nvPr>
        </p:nvSpPr>
        <p:spPr>
          <a:xfrm>
            <a:off x="609600" y="1391195"/>
            <a:ext cx="5867400" cy="3047455"/>
          </a:xfrm>
          <a:prstGeom prst="rect">
            <a:avLst/>
          </a:prstGeom>
        </p:spPr>
        <p:txBody>
          <a:bodyPr vert="horz" lIns="0" tIns="0" rIns="0" bIns="0" rtlCol="0">
            <a:normAutofit/>
          </a:bodyPr>
          <a:lstStyle/>
          <a:p>
            <a:pPr lvl="0"/>
            <a:r>
              <a:rPr lang="en-US" dirty="0"/>
              <a:t>Bullet point Arial regular 14pt</a:t>
            </a:r>
          </a:p>
          <a:p>
            <a:pPr lvl="0"/>
            <a:endParaRPr lang="en-US" dirty="0"/>
          </a:p>
          <a:p>
            <a:pPr lvl="0"/>
            <a:endParaRPr lang="en-US" dirty="0"/>
          </a:p>
        </p:txBody>
      </p:sp>
      <p:grpSp>
        <p:nvGrpSpPr>
          <p:cNvPr id="4" name="Group 3"/>
          <p:cNvGrpSpPr/>
          <p:nvPr userDrawn="1"/>
        </p:nvGrpSpPr>
        <p:grpSpPr>
          <a:xfrm>
            <a:off x="-287921" y="1276350"/>
            <a:ext cx="234919" cy="3492053"/>
            <a:chOff x="-287921" y="1276350"/>
            <a:chExt cx="234919" cy="3492053"/>
          </a:xfrm>
        </p:grpSpPr>
        <p:cxnSp>
          <p:nvCxnSpPr>
            <p:cNvPr id="22" name="Straight Connector 21"/>
            <p:cNvCxnSpPr/>
            <p:nvPr userDrawn="1"/>
          </p:nvCxnSpPr>
          <p:spPr>
            <a:xfrm>
              <a:off x="-287810" y="4438650"/>
              <a:ext cx="234808" cy="0"/>
            </a:xfrm>
            <a:prstGeom prst="line">
              <a:avLst/>
            </a:prstGeom>
            <a:ln w="127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287810" y="1389290"/>
              <a:ext cx="234808" cy="0"/>
            </a:xfrm>
            <a:prstGeom prst="line">
              <a:avLst/>
            </a:prstGeom>
            <a:ln w="127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287921" y="1276350"/>
              <a:ext cx="233825" cy="0"/>
            </a:xfrm>
            <a:prstGeom prst="line">
              <a:avLst/>
            </a:prstGeom>
            <a:ln w="127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287921" y="4768403"/>
              <a:ext cx="234919" cy="0"/>
            </a:xfrm>
            <a:prstGeom prst="line">
              <a:avLst/>
            </a:prstGeom>
            <a:ln w="127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287921" y="4743450"/>
              <a:ext cx="234919" cy="0"/>
            </a:xfrm>
            <a:prstGeom prst="line">
              <a:avLst/>
            </a:prstGeom>
            <a:ln w="127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609600" y="-203411"/>
            <a:ext cx="7925524" cy="180740"/>
            <a:chOff x="609600" y="-180741"/>
            <a:chExt cx="7925524" cy="4949961"/>
          </a:xfrm>
        </p:grpSpPr>
        <p:cxnSp>
          <p:nvCxnSpPr>
            <p:cNvPr id="34" name="Straight Connector 33"/>
            <p:cNvCxnSpPr/>
            <p:nvPr userDrawn="1"/>
          </p:nvCxnSpPr>
          <p:spPr>
            <a:xfrm>
              <a:off x="609600"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4420360"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4728680"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6477000"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6781800"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8535124"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3041758"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3354178"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2362471"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2668905" y="-180741"/>
              <a:ext cx="0" cy="4949961"/>
            </a:xfrm>
            <a:prstGeom prst="line">
              <a:avLst/>
            </a:prstGeom>
            <a:ln w="127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5787964"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6100384"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1667691"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1980111"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158983"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471403" y="-180741"/>
              <a:ext cx="0" cy="4949961"/>
            </a:xfrm>
            <a:prstGeom prst="line">
              <a:avLst/>
            </a:prstGeom>
            <a:ln w="127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31" name="Footer Placeholder 4"/>
          <p:cNvSpPr txBox="1">
            <a:spLocks/>
          </p:cNvSpPr>
          <p:nvPr userDrawn="1"/>
        </p:nvSpPr>
        <p:spPr>
          <a:xfrm>
            <a:off x="609600" y="4900788"/>
            <a:ext cx="3886200" cy="107722"/>
          </a:xfrm>
          <a:prstGeom prst="rect">
            <a:avLst/>
          </a:prstGeom>
        </p:spPr>
        <p:txBody>
          <a:bodyPr vert="horz" wrap="square" lIns="0" tIns="0" rIns="0" bIns="0" rtlCol="0" anchor="ctr">
            <a:spAutoFit/>
          </a:bodyPr>
          <a:lstStyle>
            <a:defPPr>
              <a:defRPr lang="en-US"/>
            </a:defPPr>
            <a:lvl1pPr marL="0" algn="l" defTabSz="657775" rtl="0" eaLnBrk="1" latinLnBrk="0" hangingPunct="1">
              <a:defRPr sz="700" kern="1200">
                <a:solidFill>
                  <a:schemeClr val="bg1">
                    <a:lumMod val="50000"/>
                  </a:schemeClr>
                </a:solidFill>
                <a:latin typeface="Arial" panose="020B0604020202020204" pitchFamily="34" charset="0"/>
                <a:ea typeface="+mn-ea"/>
                <a:cs typeface="Arial" panose="020B0604020202020204" pitchFamily="34" charset="0"/>
              </a:defRPr>
            </a:lvl1pPr>
            <a:lvl2pPr marL="328888" algn="l" defTabSz="657775" rtl="0" eaLnBrk="1" latinLnBrk="0" hangingPunct="1">
              <a:defRPr sz="1295" kern="1200">
                <a:solidFill>
                  <a:schemeClr val="tx1"/>
                </a:solidFill>
                <a:latin typeface="+mn-lt"/>
                <a:ea typeface="+mn-ea"/>
                <a:cs typeface="+mn-cs"/>
              </a:defRPr>
            </a:lvl2pPr>
            <a:lvl3pPr marL="657775" algn="l" defTabSz="657775" rtl="0" eaLnBrk="1" latinLnBrk="0" hangingPunct="1">
              <a:defRPr sz="1295" kern="1200">
                <a:solidFill>
                  <a:schemeClr val="tx1"/>
                </a:solidFill>
                <a:latin typeface="+mn-lt"/>
                <a:ea typeface="+mn-ea"/>
                <a:cs typeface="+mn-cs"/>
              </a:defRPr>
            </a:lvl3pPr>
            <a:lvl4pPr marL="986663" algn="l" defTabSz="657775" rtl="0" eaLnBrk="1" latinLnBrk="0" hangingPunct="1">
              <a:defRPr sz="1295" kern="1200">
                <a:solidFill>
                  <a:schemeClr val="tx1"/>
                </a:solidFill>
                <a:latin typeface="+mn-lt"/>
                <a:ea typeface="+mn-ea"/>
                <a:cs typeface="+mn-cs"/>
              </a:defRPr>
            </a:lvl4pPr>
            <a:lvl5pPr marL="1315551" algn="l" defTabSz="657775" rtl="0" eaLnBrk="1" latinLnBrk="0" hangingPunct="1">
              <a:defRPr sz="1295" kern="1200">
                <a:solidFill>
                  <a:schemeClr val="tx1"/>
                </a:solidFill>
                <a:latin typeface="+mn-lt"/>
                <a:ea typeface="+mn-ea"/>
                <a:cs typeface="+mn-cs"/>
              </a:defRPr>
            </a:lvl5pPr>
            <a:lvl6pPr marL="1644439" algn="l" defTabSz="657775" rtl="0" eaLnBrk="1" latinLnBrk="0" hangingPunct="1">
              <a:defRPr sz="1295" kern="1200">
                <a:solidFill>
                  <a:schemeClr val="tx1"/>
                </a:solidFill>
                <a:latin typeface="+mn-lt"/>
                <a:ea typeface="+mn-ea"/>
                <a:cs typeface="+mn-cs"/>
              </a:defRPr>
            </a:lvl6pPr>
            <a:lvl7pPr marL="1973326" algn="l" defTabSz="657775" rtl="0" eaLnBrk="1" latinLnBrk="0" hangingPunct="1">
              <a:defRPr sz="1295" kern="1200">
                <a:solidFill>
                  <a:schemeClr val="tx1"/>
                </a:solidFill>
                <a:latin typeface="+mn-lt"/>
                <a:ea typeface="+mn-ea"/>
                <a:cs typeface="+mn-cs"/>
              </a:defRPr>
            </a:lvl7pPr>
            <a:lvl8pPr marL="2302214" algn="l" defTabSz="657775" rtl="0" eaLnBrk="1" latinLnBrk="0" hangingPunct="1">
              <a:defRPr sz="1295" kern="1200">
                <a:solidFill>
                  <a:schemeClr val="tx1"/>
                </a:solidFill>
                <a:latin typeface="+mn-lt"/>
                <a:ea typeface="+mn-ea"/>
                <a:cs typeface="+mn-cs"/>
              </a:defRPr>
            </a:lvl8pPr>
            <a:lvl9pPr marL="2631102" algn="l" defTabSz="657775" rtl="0" eaLnBrk="1" latinLnBrk="0" hangingPunct="1">
              <a:defRPr sz="1295" kern="1200">
                <a:solidFill>
                  <a:schemeClr val="tx1"/>
                </a:solidFill>
                <a:latin typeface="+mn-lt"/>
                <a:ea typeface="+mn-ea"/>
                <a:cs typeface="+mn-cs"/>
              </a:defRPr>
            </a:lvl9pPr>
          </a:lstStyle>
          <a:p>
            <a:r>
              <a:rPr lang="en-US" sz="700" kern="1200" dirty="0">
                <a:solidFill>
                  <a:schemeClr val="bg1">
                    <a:lumMod val="50000"/>
                  </a:schemeClr>
                </a:solidFill>
                <a:latin typeface="Arial" panose="020B0604020202020204" pitchFamily="34" charset="0"/>
                <a:ea typeface="+mn-ea"/>
                <a:cs typeface="Arial" panose="020B0604020202020204" pitchFamily="34" charset="0"/>
              </a:rPr>
              <a:t>Copyright © 2017, Oracle and/or its affiliates. All rights reserved.</a:t>
            </a:r>
            <a:endParaRPr lang="en-US" dirty="0"/>
          </a:p>
        </p:txBody>
      </p:sp>
      <p:sp>
        <p:nvSpPr>
          <p:cNvPr id="32" name="Slide Number Placeholder 5"/>
          <p:cNvSpPr txBox="1">
            <a:spLocks/>
          </p:cNvSpPr>
          <p:nvPr userDrawn="1"/>
        </p:nvSpPr>
        <p:spPr>
          <a:xfrm>
            <a:off x="230675" y="4900788"/>
            <a:ext cx="275824" cy="107722"/>
          </a:xfrm>
          <a:prstGeom prst="rect">
            <a:avLst/>
          </a:prstGeom>
        </p:spPr>
        <p:txBody>
          <a:bodyPr vert="horz" wrap="square" lIns="0" tIns="0" rIns="0" bIns="0" rtlCol="0" anchor="ctr">
            <a:spAutoFit/>
          </a:bodyPr>
          <a:lstStyle>
            <a:defPPr>
              <a:defRPr lang="en-US"/>
            </a:defPPr>
            <a:lvl1pPr marL="0" algn="l" defTabSz="657775" rtl="0" eaLnBrk="1" latinLnBrk="0" hangingPunct="1">
              <a:defRPr sz="700" kern="1200">
                <a:solidFill>
                  <a:schemeClr val="bg1">
                    <a:lumMod val="50000"/>
                  </a:schemeClr>
                </a:solidFill>
                <a:latin typeface="Arial" panose="020B0604020202020204" pitchFamily="34" charset="0"/>
                <a:ea typeface="+mn-ea"/>
                <a:cs typeface="Arial" panose="020B0604020202020204" pitchFamily="34" charset="0"/>
              </a:defRPr>
            </a:lvl1pPr>
            <a:lvl2pPr marL="328888" algn="l" defTabSz="657775" rtl="0" eaLnBrk="1" latinLnBrk="0" hangingPunct="1">
              <a:defRPr sz="1295" kern="1200">
                <a:solidFill>
                  <a:schemeClr val="tx1"/>
                </a:solidFill>
                <a:latin typeface="+mn-lt"/>
                <a:ea typeface="+mn-ea"/>
                <a:cs typeface="+mn-cs"/>
              </a:defRPr>
            </a:lvl2pPr>
            <a:lvl3pPr marL="657775" algn="l" defTabSz="657775" rtl="0" eaLnBrk="1" latinLnBrk="0" hangingPunct="1">
              <a:defRPr sz="1295" kern="1200">
                <a:solidFill>
                  <a:schemeClr val="tx1"/>
                </a:solidFill>
                <a:latin typeface="+mn-lt"/>
                <a:ea typeface="+mn-ea"/>
                <a:cs typeface="+mn-cs"/>
              </a:defRPr>
            </a:lvl3pPr>
            <a:lvl4pPr marL="986663" algn="l" defTabSz="657775" rtl="0" eaLnBrk="1" latinLnBrk="0" hangingPunct="1">
              <a:defRPr sz="1295" kern="1200">
                <a:solidFill>
                  <a:schemeClr val="tx1"/>
                </a:solidFill>
                <a:latin typeface="+mn-lt"/>
                <a:ea typeface="+mn-ea"/>
                <a:cs typeface="+mn-cs"/>
              </a:defRPr>
            </a:lvl4pPr>
            <a:lvl5pPr marL="1315551" algn="l" defTabSz="657775" rtl="0" eaLnBrk="1" latinLnBrk="0" hangingPunct="1">
              <a:defRPr sz="1295" kern="1200">
                <a:solidFill>
                  <a:schemeClr val="tx1"/>
                </a:solidFill>
                <a:latin typeface="+mn-lt"/>
                <a:ea typeface="+mn-ea"/>
                <a:cs typeface="+mn-cs"/>
              </a:defRPr>
            </a:lvl5pPr>
            <a:lvl6pPr marL="1644439" algn="l" defTabSz="657775" rtl="0" eaLnBrk="1" latinLnBrk="0" hangingPunct="1">
              <a:defRPr sz="1295" kern="1200">
                <a:solidFill>
                  <a:schemeClr val="tx1"/>
                </a:solidFill>
                <a:latin typeface="+mn-lt"/>
                <a:ea typeface="+mn-ea"/>
                <a:cs typeface="+mn-cs"/>
              </a:defRPr>
            </a:lvl6pPr>
            <a:lvl7pPr marL="1973326" algn="l" defTabSz="657775" rtl="0" eaLnBrk="1" latinLnBrk="0" hangingPunct="1">
              <a:defRPr sz="1295" kern="1200">
                <a:solidFill>
                  <a:schemeClr val="tx1"/>
                </a:solidFill>
                <a:latin typeface="+mn-lt"/>
                <a:ea typeface="+mn-ea"/>
                <a:cs typeface="+mn-cs"/>
              </a:defRPr>
            </a:lvl7pPr>
            <a:lvl8pPr marL="2302214" algn="l" defTabSz="657775" rtl="0" eaLnBrk="1" latinLnBrk="0" hangingPunct="1">
              <a:defRPr sz="1295" kern="1200">
                <a:solidFill>
                  <a:schemeClr val="tx1"/>
                </a:solidFill>
                <a:latin typeface="+mn-lt"/>
                <a:ea typeface="+mn-ea"/>
                <a:cs typeface="+mn-cs"/>
              </a:defRPr>
            </a:lvl8pPr>
            <a:lvl9pPr marL="2631102" algn="l" defTabSz="657775" rtl="0" eaLnBrk="1" latinLnBrk="0" hangingPunct="1">
              <a:defRPr sz="1295" kern="1200">
                <a:solidFill>
                  <a:schemeClr val="tx1"/>
                </a:solidFill>
                <a:latin typeface="+mn-lt"/>
                <a:ea typeface="+mn-ea"/>
                <a:cs typeface="+mn-cs"/>
              </a:defRPr>
            </a:lvl9pPr>
          </a:lstStyle>
          <a:p>
            <a:fld id="{48F63A3B-78C7-47BE-AE5E-E10140E04643}" type="slidenum">
              <a:rPr lang="en-US" smtClean="0"/>
              <a:pPr/>
              <a:t>‹#›</a:t>
            </a:fld>
            <a:endParaRPr lang="en-US" dirty="0"/>
          </a:p>
        </p:txBody>
      </p:sp>
      <p:pic>
        <p:nvPicPr>
          <p:cNvPr id="36" name="Picture 35" descr="O+Netsuite-clrrev.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1403" y="4851637"/>
            <a:ext cx="1548212" cy="252478"/>
          </a:xfrm>
          <a:prstGeom prst="rect">
            <a:avLst/>
          </a:prstGeom>
        </p:spPr>
      </p:pic>
    </p:spTree>
    <p:extLst>
      <p:ext uri="{BB962C8B-B14F-4D97-AF65-F5344CB8AC3E}">
        <p14:creationId xmlns:p14="http://schemas.microsoft.com/office/powerpoint/2010/main" val="2800235936"/>
      </p:ext>
    </p:extLst>
  </p:cSld>
  <p:clrMap bg1="lt1" tx1="dk1" bg2="lt2" tx2="dk2" accent1="accent1" accent2="accent2" accent3="accent3" accent4="accent4" accent5="accent5" accent6="accent6" hlink="hlink" folHlink="folHlink"/>
  <p:sldLayoutIdLst>
    <p:sldLayoutId id="2147483732" r:id="rId1"/>
    <p:sldLayoutId id="2147483741" r:id="rId2"/>
  </p:sldLayoutIdLst>
  <p:hf sldNum="0" hdr="0" ftr="0" dt="0"/>
  <p:txStyles>
    <p:title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112713" marR="0" indent="-112713" algn="l" defTabSz="685800" rtl="0" eaLnBrk="1" fontAlgn="auto" latinLnBrk="0" hangingPunct="1">
        <a:lnSpc>
          <a:spcPct val="100000"/>
        </a:lnSpc>
        <a:spcBef>
          <a:spcPts val="1000"/>
        </a:spcBef>
        <a:spcAft>
          <a:spcPts val="0"/>
        </a:spcAft>
        <a:buClrTx/>
        <a:buSzTx/>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1pPr>
      <a:lvl2pPr marL="228600" indent="-112713" algn="l" defTabSz="685800" rtl="0" eaLnBrk="1" latinLnBrk="0" hangingPunct="1">
        <a:lnSpc>
          <a:spcPct val="100000"/>
        </a:lnSpc>
        <a:spcBef>
          <a:spcPts val="2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858838" indent="-173038" algn="l" defTabSz="685800" rtl="0" eaLnBrk="1" latinLnBrk="0" hangingPunct="1">
        <a:lnSpc>
          <a:spcPct val="100000"/>
        </a:lnSpc>
        <a:spcBef>
          <a:spcPts val="2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3325" indent="-174625" algn="l" defTabSz="685800" rtl="0" eaLnBrk="1" latinLnBrk="0" hangingPunct="1">
        <a:lnSpc>
          <a:spcPct val="100000"/>
        </a:lnSpc>
        <a:spcBef>
          <a:spcPts val="2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2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27545"/>
      </p:ext>
    </p:extLst>
  </p:cSld>
  <p:clrMap bg1="lt1" tx1="dk1" bg2="lt2" tx2="dk2" accent1="accent1" accent2="accent2" accent3="accent3" accent4="accent4" accent5="accent5" accent6="accent6" hlink="hlink" folHlink="folHlink"/>
  <p:sldLayoutIdLst>
    <p:sldLayoutId id="2147483743" r:id="rId1"/>
    <p:sldLayoutId id="2147483750" r:id="rId2"/>
    <p:sldLayoutId id="2147483752" r:id="rId3"/>
  </p:sldLayoutIdLst>
  <p:hf sldNum="0" hdr="0" ftr="0" dt="0"/>
  <p:txStyles>
    <p:titleStyle>
      <a:lvl1pPr algn="ctr" defTabSz="313136" rtl="0" eaLnBrk="1" latinLnBrk="0" hangingPunct="1">
        <a:spcBef>
          <a:spcPct val="0"/>
        </a:spcBef>
        <a:buNone/>
        <a:defRPr sz="1507" kern="1200">
          <a:solidFill>
            <a:schemeClr val="tx1"/>
          </a:solidFill>
          <a:latin typeface="+mj-lt"/>
          <a:ea typeface="+mj-ea"/>
          <a:cs typeface="+mj-cs"/>
        </a:defRPr>
      </a:lvl1pPr>
    </p:titleStyle>
    <p:bodyStyle>
      <a:lvl1pPr marL="117426" indent="-117426" algn="l" defTabSz="313136" rtl="0" eaLnBrk="1" latinLnBrk="0" hangingPunct="1">
        <a:spcBef>
          <a:spcPct val="20000"/>
        </a:spcBef>
        <a:buFont typeface="Arial" pitchFamily="34" charset="0"/>
        <a:buChar char="•"/>
        <a:defRPr sz="1096" kern="1200">
          <a:solidFill>
            <a:schemeClr val="tx1"/>
          </a:solidFill>
          <a:latin typeface="+mn-lt"/>
          <a:ea typeface="+mn-ea"/>
          <a:cs typeface="+mn-cs"/>
        </a:defRPr>
      </a:lvl1pPr>
      <a:lvl2pPr marL="254423" indent="-97855" algn="l" defTabSz="313136" rtl="0" eaLnBrk="1" latinLnBrk="0" hangingPunct="1">
        <a:spcBef>
          <a:spcPct val="20000"/>
        </a:spcBef>
        <a:buFont typeface="Arial" pitchFamily="34" charset="0"/>
        <a:buChar char="–"/>
        <a:defRPr sz="959" kern="1200">
          <a:solidFill>
            <a:schemeClr val="tx1"/>
          </a:solidFill>
          <a:latin typeface="+mn-lt"/>
          <a:ea typeface="+mn-ea"/>
          <a:cs typeface="+mn-cs"/>
        </a:defRPr>
      </a:lvl2pPr>
      <a:lvl3pPr marL="391421" indent="-78284" algn="l" defTabSz="313136" rtl="0" eaLnBrk="1" latinLnBrk="0" hangingPunct="1">
        <a:spcBef>
          <a:spcPct val="20000"/>
        </a:spcBef>
        <a:buFont typeface="Arial" pitchFamily="34" charset="0"/>
        <a:buChar char="•"/>
        <a:defRPr sz="822" kern="1200">
          <a:solidFill>
            <a:schemeClr val="tx1"/>
          </a:solidFill>
          <a:latin typeface="+mn-lt"/>
          <a:ea typeface="+mn-ea"/>
          <a:cs typeface="+mn-cs"/>
        </a:defRPr>
      </a:lvl3pPr>
      <a:lvl4pPr marL="547988" indent="-78284" algn="l" defTabSz="313136" rtl="0" eaLnBrk="1" latinLnBrk="0" hangingPunct="1">
        <a:spcBef>
          <a:spcPct val="20000"/>
        </a:spcBef>
        <a:buFont typeface="Arial" pitchFamily="34" charset="0"/>
        <a:buChar char="–"/>
        <a:defRPr sz="685" kern="1200">
          <a:solidFill>
            <a:schemeClr val="tx1"/>
          </a:solidFill>
          <a:latin typeface="+mn-lt"/>
          <a:ea typeface="+mn-ea"/>
          <a:cs typeface="+mn-cs"/>
        </a:defRPr>
      </a:lvl4pPr>
      <a:lvl5pPr marL="704557" indent="-78284" algn="l" defTabSz="313136" rtl="0" eaLnBrk="1" latinLnBrk="0" hangingPunct="1">
        <a:spcBef>
          <a:spcPct val="20000"/>
        </a:spcBef>
        <a:buFont typeface="Arial" pitchFamily="34" charset="0"/>
        <a:buChar char="»"/>
        <a:defRPr sz="685" kern="1200">
          <a:solidFill>
            <a:schemeClr val="tx1"/>
          </a:solidFill>
          <a:latin typeface="+mn-lt"/>
          <a:ea typeface="+mn-ea"/>
          <a:cs typeface="+mn-cs"/>
        </a:defRPr>
      </a:lvl5pPr>
      <a:lvl6pPr marL="861125" indent="-78284" algn="l" defTabSz="313136" rtl="0" eaLnBrk="1" latinLnBrk="0" hangingPunct="1">
        <a:spcBef>
          <a:spcPct val="20000"/>
        </a:spcBef>
        <a:buFont typeface="Arial" pitchFamily="34" charset="0"/>
        <a:buChar char="•"/>
        <a:defRPr sz="685" kern="1200">
          <a:solidFill>
            <a:schemeClr val="tx1"/>
          </a:solidFill>
          <a:latin typeface="+mn-lt"/>
          <a:ea typeface="+mn-ea"/>
          <a:cs typeface="+mn-cs"/>
        </a:defRPr>
      </a:lvl6pPr>
      <a:lvl7pPr marL="1017693" indent="-78284" algn="l" defTabSz="313136" rtl="0" eaLnBrk="1" latinLnBrk="0" hangingPunct="1">
        <a:spcBef>
          <a:spcPct val="20000"/>
        </a:spcBef>
        <a:buFont typeface="Arial" pitchFamily="34" charset="0"/>
        <a:buChar char="•"/>
        <a:defRPr sz="685" kern="1200">
          <a:solidFill>
            <a:schemeClr val="tx1"/>
          </a:solidFill>
          <a:latin typeface="+mn-lt"/>
          <a:ea typeface="+mn-ea"/>
          <a:cs typeface="+mn-cs"/>
        </a:defRPr>
      </a:lvl7pPr>
      <a:lvl8pPr marL="1174261" indent="-78284" algn="l" defTabSz="313136" rtl="0" eaLnBrk="1" latinLnBrk="0" hangingPunct="1">
        <a:spcBef>
          <a:spcPct val="20000"/>
        </a:spcBef>
        <a:buFont typeface="Arial" pitchFamily="34" charset="0"/>
        <a:buChar char="•"/>
        <a:defRPr sz="685" kern="1200">
          <a:solidFill>
            <a:schemeClr val="tx1"/>
          </a:solidFill>
          <a:latin typeface="+mn-lt"/>
          <a:ea typeface="+mn-ea"/>
          <a:cs typeface="+mn-cs"/>
        </a:defRPr>
      </a:lvl8pPr>
      <a:lvl9pPr marL="1330829" indent="-78284" algn="l" defTabSz="313136" rtl="0" eaLnBrk="1" latinLnBrk="0" hangingPunct="1">
        <a:spcBef>
          <a:spcPct val="20000"/>
        </a:spcBef>
        <a:buFont typeface="Arial" pitchFamily="34" charset="0"/>
        <a:buChar char="•"/>
        <a:defRPr sz="685" kern="1200">
          <a:solidFill>
            <a:schemeClr val="tx1"/>
          </a:solidFill>
          <a:latin typeface="+mn-lt"/>
          <a:ea typeface="+mn-ea"/>
          <a:cs typeface="+mn-cs"/>
        </a:defRPr>
      </a:lvl9pPr>
    </p:bodyStyle>
    <p:otherStyle>
      <a:defPPr>
        <a:defRPr lang="en-US"/>
      </a:defPPr>
      <a:lvl1pPr marL="0" algn="l" defTabSz="313136" rtl="0" eaLnBrk="1" latinLnBrk="0" hangingPunct="1">
        <a:defRPr sz="617" kern="1200">
          <a:solidFill>
            <a:schemeClr val="tx1"/>
          </a:solidFill>
          <a:latin typeface="+mn-lt"/>
          <a:ea typeface="+mn-ea"/>
          <a:cs typeface="+mn-cs"/>
        </a:defRPr>
      </a:lvl1pPr>
      <a:lvl2pPr marL="156569" algn="l" defTabSz="313136" rtl="0" eaLnBrk="1" latinLnBrk="0" hangingPunct="1">
        <a:defRPr sz="617" kern="1200">
          <a:solidFill>
            <a:schemeClr val="tx1"/>
          </a:solidFill>
          <a:latin typeface="+mn-lt"/>
          <a:ea typeface="+mn-ea"/>
          <a:cs typeface="+mn-cs"/>
        </a:defRPr>
      </a:lvl2pPr>
      <a:lvl3pPr marL="313136" algn="l" defTabSz="313136" rtl="0" eaLnBrk="1" latinLnBrk="0" hangingPunct="1">
        <a:defRPr sz="617" kern="1200">
          <a:solidFill>
            <a:schemeClr val="tx1"/>
          </a:solidFill>
          <a:latin typeface="+mn-lt"/>
          <a:ea typeface="+mn-ea"/>
          <a:cs typeface="+mn-cs"/>
        </a:defRPr>
      </a:lvl3pPr>
      <a:lvl4pPr marL="469705" algn="l" defTabSz="313136" rtl="0" eaLnBrk="1" latinLnBrk="0" hangingPunct="1">
        <a:defRPr sz="617" kern="1200">
          <a:solidFill>
            <a:schemeClr val="tx1"/>
          </a:solidFill>
          <a:latin typeface="+mn-lt"/>
          <a:ea typeface="+mn-ea"/>
          <a:cs typeface="+mn-cs"/>
        </a:defRPr>
      </a:lvl4pPr>
      <a:lvl5pPr marL="626273" algn="l" defTabSz="313136" rtl="0" eaLnBrk="1" latinLnBrk="0" hangingPunct="1">
        <a:defRPr sz="617" kern="1200">
          <a:solidFill>
            <a:schemeClr val="tx1"/>
          </a:solidFill>
          <a:latin typeface="+mn-lt"/>
          <a:ea typeface="+mn-ea"/>
          <a:cs typeface="+mn-cs"/>
        </a:defRPr>
      </a:lvl5pPr>
      <a:lvl6pPr marL="782841" algn="l" defTabSz="313136" rtl="0" eaLnBrk="1" latinLnBrk="0" hangingPunct="1">
        <a:defRPr sz="617" kern="1200">
          <a:solidFill>
            <a:schemeClr val="tx1"/>
          </a:solidFill>
          <a:latin typeface="+mn-lt"/>
          <a:ea typeface="+mn-ea"/>
          <a:cs typeface="+mn-cs"/>
        </a:defRPr>
      </a:lvl6pPr>
      <a:lvl7pPr marL="939409" algn="l" defTabSz="313136" rtl="0" eaLnBrk="1" latinLnBrk="0" hangingPunct="1">
        <a:defRPr sz="617" kern="1200">
          <a:solidFill>
            <a:schemeClr val="tx1"/>
          </a:solidFill>
          <a:latin typeface="+mn-lt"/>
          <a:ea typeface="+mn-ea"/>
          <a:cs typeface="+mn-cs"/>
        </a:defRPr>
      </a:lvl7pPr>
      <a:lvl8pPr marL="1095977" algn="l" defTabSz="313136" rtl="0" eaLnBrk="1" latinLnBrk="0" hangingPunct="1">
        <a:defRPr sz="617" kern="1200">
          <a:solidFill>
            <a:schemeClr val="tx1"/>
          </a:solidFill>
          <a:latin typeface="+mn-lt"/>
          <a:ea typeface="+mn-ea"/>
          <a:cs typeface="+mn-cs"/>
        </a:defRPr>
      </a:lvl8pPr>
      <a:lvl9pPr marL="1252545" algn="l" defTabSz="313136" rtl="0" eaLnBrk="1" latinLnBrk="0" hangingPunct="1">
        <a:defRPr sz="61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048218"/>
      </p:ext>
    </p:extLst>
  </p:cSld>
  <p:clrMap bg1="lt1" tx1="dk1" bg2="lt2" tx2="dk2" accent1="accent1" accent2="accent2" accent3="accent3" accent4="accent4" accent5="accent5" accent6="accent6" hlink="hlink" folHlink="folHlink"/>
  <p:sldLayoutIdLst>
    <p:sldLayoutId id="2147483746" r:id="rId1"/>
    <p:sldLayoutId id="2147483751"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550" y="71168"/>
            <a:ext cx="7886700" cy="5860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3550" y="800100"/>
            <a:ext cx="7886700" cy="38417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63550" y="4767263"/>
            <a:ext cx="2057400" cy="273844"/>
          </a:xfrm>
          <a:prstGeom prst="rect">
            <a:avLst/>
          </a:prstGeom>
        </p:spPr>
        <p:txBody>
          <a:bodyPr vert="horz" lIns="91440" tIns="45720" rIns="91440" bIns="45720" rtlCol="0" anchor="ctr"/>
          <a:lstStyle>
            <a:lvl1pPr algn="l">
              <a:defRPr sz="900" spc="0" baseline="0">
                <a:solidFill>
                  <a:schemeClr val="tx1">
                    <a:tint val="75000"/>
                  </a:schemeClr>
                </a:solidFill>
                <a:latin typeface="Segoe UI" panose="020B0502040204020203" pitchFamily="34" charset="0"/>
                <a:cs typeface="Segoe UI" panose="020B0502040204020203" pitchFamily="34" charset="0"/>
              </a:defRPr>
            </a:lvl1pPr>
          </a:lstStyle>
          <a:p>
            <a:fld id="{48B664C1-7158-4A49-A204-BC8763C21F22}" type="datetimeFigureOut">
              <a:rPr lang="en-US" smtClean="0"/>
              <a:pPr/>
              <a:t>8/29/2019</a:t>
            </a:fld>
            <a:endParaRPr lang="en-US" dirty="0"/>
          </a:p>
        </p:txBody>
      </p:sp>
      <p:sp>
        <p:nvSpPr>
          <p:cNvPr id="5" name="Footer Placeholder 4"/>
          <p:cNvSpPr>
            <a:spLocks noGrp="1"/>
          </p:cNvSpPr>
          <p:nvPr>
            <p:ph type="ftr" sz="quarter" idx="3"/>
          </p:nvPr>
        </p:nvSpPr>
        <p:spPr>
          <a:xfrm>
            <a:off x="2782317" y="4767263"/>
            <a:ext cx="3332734" cy="273844"/>
          </a:xfrm>
          <a:prstGeom prst="rect">
            <a:avLst/>
          </a:prstGeom>
        </p:spPr>
        <p:txBody>
          <a:bodyPr vert="horz" lIns="91440" tIns="45720" rIns="91440" bIns="45720" rtlCol="0" anchor="ctr"/>
          <a:lstStyle>
            <a:lvl1pPr algn="ctr">
              <a:defRPr sz="900" spc="0" baseline="0">
                <a:solidFill>
                  <a:schemeClr val="tx1">
                    <a:tint val="75000"/>
                  </a:schemeClr>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4"/>
          </p:nvPr>
        </p:nvSpPr>
        <p:spPr>
          <a:xfrm>
            <a:off x="6457950" y="4767263"/>
            <a:ext cx="1187450" cy="273844"/>
          </a:xfrm>
          <a:prstGeom prst="rect">
            <a:avLst/>
          </a:prstGeom>
        </p:spPr>
        <p:txBody>
          <a:bodyPr vert="horz" lIns="91440" tIns="45720" rIns="91440" bIns="45720" rtlCol="0" anchor="ctr"/>
          <a:lstStyle>
            <a:lvl1pPr algn="r">
              <a:defRPr sz="900" spc="0" baseline="0">
                <a:solidFill>
                  <a:schemeClr val="tx1">
                    <a:tint val="75000"/>
                  </a:schemeClr>
                </a:solidFill>
                <a:latin typeface="Segoe UI" panose="020B0502040204020203" pitchFamily="34" charset="0"/>
                <a:cs typeface="Segoe UI" panose="020B0502040204020203" pitchFamily="34" charset="0"/>
              </a:defRPr>
            </a:lvl1pPr>
          </a:lstStyle>
          <a:p>
            <a:fld id="{F93D8B3C-13E2-4B5C-89A1-217EE4E8537D}" type="slidenum">
              <a:rPr lang="en-US" smtClean="0"/>
              <a:pPr/>
              <a:t>‹#›</a:t>
            </a:fld>
            <a:endParaRPr lang="en-US" dirty="0"/>
          </a:p>
        </p:txBody>
      </p:sp>
      <p:pic>
        <p:nvPicPr>
          <p:cNvPr id="9" name="Picture 8">
            <a:extLst>
              <a:ext uri="{FF2B5EF4-FFF2-40B4-BE49-F238E27FC236}">
                <a16:creationId xmlns:a16="http://schemas.microsoft.com/office/drawing/2014/main" id="{6418D5D5-4F7D-4F32-A8D2-932F86278D6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0309" y="4403162"/>
            <a:ext cx="1817468" cy="713256"/>
          </a:xfrm>
          <a:prstGeom prst="rect">
            <a:avLst/>
          </a:prstGeom>
        </p:spPr>
      </p:pic>
    </p:spTree>
    <p:extLst>
      <p:ext uri="{BB962C8B-B14F-4D97-AF65-F5344CB8AC3E}">
        <p14:creationId xmlns:p14="http://schemas.microsoft.com/office/powerpoint/2010/main" val="2488680031"/>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685800" rtl="0" eaLnBrk="1" latinLnBrk="0" hangingPunct="1">
        <a:lnSpc>
          <a:spcPct val="90000"/>
        </a:lnSpc>
        <a:spcBef>
          <a:spcPct val="0"/>
        </a:spcBef>
        <a:buNone/>
        <a:defRPr sz="3300" kern="1200" spc="0" baseline="0">
          <a:solidFill>
            <a:schemeClr val="accent5">
              <a:lumMod val="50000"/>
            </a:schemeClr>
          </a:solidFill>
          <a:latin typeface="+mn-lt"/>
          <a:ea typeface="+mj-ea"/>
          <a:cs typeface="Segoe UI" panose="020B0502040204020203"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spc="0" baseline="0">
          <a:solidFill>
            <a:schemeClr val="accent5">
              <a:lumMod val="50000"/>
            </a:schemeClr>
          </a:solidFill>
          <a:latin typeface="+mn-lt"/>
          <a:ea typeface="+mn-ea"/>
          <a:cs typeface="Segoe UI" panose="020B0502040204020203" pitchFamily="34"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spc="0" baseline="0">
          <a:solidFill>
            <a:schemeClr val="accent5">
              <a:lumMod val="50000"/>
            </a:schemeClr>
          </a:solidFill>
          <a:latin typeface="+mn-lt"/>
          <a:ea typeface="+mn-ea"/>
          <a:cs typeface="Segoe UI" panose="020B0502040204020203"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spc="0" baseline="0">
          <a:solidFill>
            <a:schemeClr val="accent5">
              <a:lumMod val="50000"/>
            </a:schemeClr>
          </a:solidFill>
          <a:latin typeface="+mn-lt"/>
          <a:ea typeface="+mn-ea"/>
          <a:cs typeface="Segoe UI" panose="020B0502040204020203"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spc="0" baseline="0">
          <a:solidFill>
            <a:schemeClr val="accent5">
              <a:lumMod val="50000"/>
            </a:schemeClr>
          </a:solidFill>
          <a:latin typeface="+mn-lt"/>
          <a:ea typeface="+mn-ea"/>
          <a:cs typeface="Segoe UI" panose="020B0502040204020203"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spc="0" baseline="0">
          <a:solidFill>
            <a:schemeClr val="accent5">
              <a:lumMod val="50000"/>
            </a:schemeClr>
          </a:solidFill>
          <a:latin typeface="+mn-lt"/>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552">
          <p15:clr>
            <a:srgbClr val="F26B43"/>
          </p15:clr>
        </p15:guide>
        <p15:guide id="4" orient="horz" pos="6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1.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solutionscenter.nethope.org/the-center-for-the-digital-nonprofit-survey" TargetMode="Externa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hyperlink" Target="https://solutionscenter.nethope.org/idea-journey-for-d3v3-home" TargetMode="External"/><Relationship Id="rId11" Type="http://schemas.openxmlformats.org/officeDocument/2006/relationships/image" Target="../media/image57.png"/><Relationship Id="rId5" Type="http://schemas.openxmlformats.org/officeDocument/2006/relationships/hyperlink" Target="https://solutionscenter.nethope.org/resources/digital-skills-framework" TargetMode="External"/><Relationship Id="rId10" Type="http://schemas.openxmlformats.org/officeDocument/2006/relationships/image" Target="../media/image56.png"/><Relationship Id="rId4" Type="http://schemas.openxmlformats.org/officeDocument/2006/relationships/hyperlink" Target="https://solutionscenter.nethope.org/dna-assessment-services" TargetMode="External"/><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17799C1-7948-4FC0-8042-2AE02069C792}"/>
              </a:ext>
            </a:extLst>
          </p:cNvPr>
          <p:cNvGrpSpPr/>
          <p:nvPr/>
        </p:nvGrpSpPr>
        <p:grpSpPr>
          <a:xfrm>
            <a:off x="612451" y="4769221"/>
            <a:ext cx="1749750" cy="374279"/>
            <a:chOff x="612451" y="4769221"/>
            <a:chExt cx="1749750" cy="374279"/>
          </a:xfrm>
        </p:grpSpPr>
        <p:sp>
          <p:nvSpPr>
            <p:cNvPr id="12" name="bk object 16">
              <a:extLst>
                <a:ext uri="{FF2B5EF4-FFF2-40B4-BE49-F238E27FC236}">
                  <a16:creationId xmlns:a16="http://schemas.microsoft.com/office/drawing/2014/main" id="{AA3CCCBF-DC5B-4EF5-8992-B8F6689380DD}"/>
                </a:ext>
              </a:extLst>
            </p:cNvPr>
            <p:cNvSpPr/>
            <p:nvPr/>
          </p:nvSpPr>
          <p:spPr>
            <a:xfrm>
              <a:off x="612451" y="4769221"/>
              <a:ext cx="1749750" cy="374279"/>
            </a:xfrm>
            <a:custGeom>
              <a:avLst/>
              <a:gdLst/>
              <a:ahLst/>
              <a:cxnLst/>
              <a:rect l="l" t="t" r="r" b="b"/>
              <a:pathLst>
                <a:path w="20104100" h="10890250">
                  <a:moveTo>
                    <a:pt x="0" y="10889720"/>
                  </a:moveTo>
                  <a:lnTo>
                    <a:pt x="20104100" y="10889720"/>
                  </a:lnTo>
                  <a:lnTo>
                    <a:pt x="20104100" y="0"/>
                  </a:lnTo>
                  <a:lnTo>
                    <a:pt x="0" y="0"/>
                  </a:lnTo>
                  <a:lnTo>
                    <a:pt x="0" y="10889720"/>
                  </a:lnTo>
                </a:path>
              </a:pathLst>
            </a:custGeom>
            <a:solidFill>
              <a:srgbClr val="000000"/>
            </a:solidFill>
          </p:spPr>
          <p:txBody>
            <a:bodyPr wrap="square" lIns="0" tIns="0" rIns="0" bIns="0" rtlCol="0"/>
            <a:lstStyle/>
            <a:p>
              <a:pPr defTabSz="684696"/>
              <a:endParaRPr sz="700">
                <a:solidFill>
                  <a:srgbClr val="292929"/>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E4FA7B4-AC1A-4317-8CEC-64F0DEE7BEE5}"/>
                </a:ext>
              </a:extLst>
            </p:cNvPr>
            <p:cNvPicPr>
              <a:picLocks noChangeAspect="1"/>
            </p:cNvPicPr>
            <p:nvPr/>
          </p:nvPicPr>
          <p:blipFill>
            <a:blip r:embed="rId3"/>
            <a:stretch>
              <a:fillRect/>
            </a:stretch>
          </p:blipFill>
          <p:spPr>
            <a:xfrm>
              <a:off x="751636" y="4902052"/>
              <a:ext cx="1481147" cy="108617"/>
            </a:xfrm>
            <a:prstGeom prst="rect">
              <a:avLst/>
            </a:prstGeom>
          </p:spPr>
        </p:pic>
      </p:grpSp>
      <p:pic>
        <p:nvPicPr>
          <p:cNvPr id="13" name="Picture 12">
            <a:extLst>
              <a:ext uri="{FF2B5EF4-FFF2-40B4-BE49-F238E27FC236}">
                <a16:creationId xmlns:a16="http://schemas.microsoft.com/office/drawing/2014/main" id="{39508EB6-DD37-4CB0-AC66-B4EC2F99B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008" y="133426"/>
            <a:ext cx="1435400" cy="717701"/>
          </a:xfrm>
          <a:prstGeom prst="rect">
            <a:avLst/>
          </a:prstGeom>
        </p:spPr>
      </p:pic>
      <p:sp>
        <p:nvSpPr>
          <p:cNvPr id="2" name="Title 1">
            <a:extLst>
              <a:ext uri="{FF2B5EF4-FFF2-40B4-BE49-F238E27FC236}">
                <a16:creationId xmlns:a16="http://schemas.microsoft.com/office/drawing/2014/main" id="{8CC9C212-BB64-42D4-9630-9E3A3244FF17}"/>
              </a:ext>
            </a:extLst>
          </p:cNvPr>
          <p:cNvSpPr>
            <a:spLocks noGrp="1"/>
          </p:cNvSpPr>
          <p:nvPr>
            <p:ph type="ctrTitle"/>
          </p:nvPr>
        </p:nvSpPr>
        <p:spPr>
          <a:xfrm>
            <a:off x="277514" y="148881"/>
            <a:ext cx="4434186" cy="2326791"/>
          </a:xfrm>
        </p:spPr>
        <p:txBody>
          <a:bodyPr/>
          <a:lstStyle/>
          <a:p>
            <a:br>
              <a:rPr lang="en-US" dirty="0"/>
            </a:br>
            <a:r>
              <a:rPr lang="en-US" sz="4400" dirty="0"/>
              <a:t>Connecting Dollars to Outcomes</a:t>
            </a:r>
          </a:p>
        </p:txBody>
      </p:sp>
      <p:pic>
        <p:nvPicPr>
          <p:cNvPr id="16" name="Picture 15">
            <a:extLst>
              <a:ext uri="{FF2B5EF4-FFF2-40B4-BE49-F238E27FC236}">
                <a16:creationId xmlns:a16="http://schemas.microsoft.com/office/drawing/2014/main" id="{EE7E8F34-A458-4BFD-8C06-1CDB316911D7}"/>
              </a:ext>
            </a:extLst>
          </p:cNvPr>
          <p:cNvPicPr>
            <a:picLocks noChangeAspect="1"/>
          </p:cNvPicPr>
          <p:nvPr/>
        </p:nvPicPr>
        <p:blipFill>
          <a:blip r:embed="rId5"/>
          <a:stretch>
            <a:fillRect/>
          </a:stretch>
        </p:blipFill>
        <p:spPr>
          <a:xfrm>
            <a:off x="4711700" y="1111621"/>
            <a:ext cx="3399944" cy="3657600"/>
          </a:xfrm>
          <a:prstGeom prst="rect">
            <a:avLst/>
          </a:prstGeom>
        </p:spPr>
      </p:pic>
      <p:sp>
        <p:nvSpPr>
          <p:cNvPr id="17" name="Title 1">
            <a:extLst>
              <a:ext uri="{FF2B5EF4-FFF2-40B4-BE49-F238E27FC236}">
                <a16:creationId xmlns:a16="http://schemas.microsoft.com/office/drawing/2014/main" id="{5881E8C5-68C2-44AC-B13D-119DFE116A90}"/>
              </a:ext>
            </a:extLst>
          </p:cNvPr>
          <p:cNvSpPr txBox="1">
            <a:spLocks/>
          </p:cNvSpPr>
          <p:nvPr/>
        </p:nvSpPr>
        <p:spPr>
          <a:xfrm>
            <a:off x="145108" y="3443675"/>
            <a:ext cx="4434186" cy="83099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600" b="1" kern="1200">
                <a:solidFill>
                  <a:schemeClr val="bg1"/>
                </a:solidFill>
                <a:latin typeface="Arial Black" panose="020B0A04020102020204" pitchFamily="34" charset="0"/>
                <a:ea typeface="+mj-ea"/>
                <a:cs typeface="Arial" panose="020B0604020202020204" pitchFamily="34" charset="0"/>
              </a:defRPr>
            </a:lvl1pPr>
          </a:lstStyle>
          <a:p>
            <a:br>
              <a:rPr lang="en-US" dirty="0"/>
            </a:br>
            <a:r>
              <a:rPr lang="en-US" sz="2400" dirty="0"/>
              <a:t>2019 Nonprofit Research</a:t>
            </a:r>
          </a:p>
        </p:txBody>
      </p:sp>
    </p:spTree>
    <p:extLst>
      <p:ext uri="{BB962C8B-B14F-4D97-AF65-F5344CB8AC3E}">
        <p14:creationId xmlns:p14="http://schemas.microsoft.com/office/powerpoint/2010/main" val="2571487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FA1E9-8656-4BEC-9055-E09AB46856E9}"/>
              </a:ext>
            </a:extLst>
          </p:cNvPr>
          <p:cNvPicPr>
            <a:picLocks noChangeAspect="1"/>
          </p:cNvPicPr>
          <p:nvPr/>
        </p:nvPicPr>
        <p:blipFill rotWithShape="1">
          <a:blip r:embed="rId3"/>
          <a:srcRect b="34546"/>
          <a:stretch/>
        </p:blipFill>
        <p:spPr>
          <a:xfrm>
            <a:off x="1221185" y="0"/>
            <a:ext cx="6701629" cy="3366655"/>
          </a:xfrm>
          <a:prstGeom prst="rect">
            <a:avLst/>
          </a:prstGeom>
        </p:spPr>
      </p:pic>
      <p:pic>
        <p:nvPicPr>
          <p:cNvPr id="4" name="Picture 3">
            <a:extLst>
              <a:ext uri="{FF2B5EF4-FFF2-40B4-BE49-F238E27FC236}">
                <a16:creationId xmlns:a16="http://schemas.microsoft.com/office/drawing/2014/main" id="{31D5670D-1E54-490E-80B3-6C4BDACFA561}"/>
              </a:ext>
            </a:extLst>
          </p:cNvPr>
          <p:cNvPicPr>
            <a:picLocks noChangeAspect="1"/>
          </p:cNvPicPr>
          <p:nvPr/>
        </p:nvPicPr>
        <p:blipFill rotWithShape="1">
          <a:blip r:embed="rId4"/>
          <a:srcRect t="16583"/>
          <a:stretch/>
        </p:blipFill>
        <p:spPr>
          <a:xfrm>
            <a:off x="1221185" y="1680117"/>
            <a:ext cx="3356849" cy="991598"/>
          </a:xfrm>
          <a:prstGeom prst="rect">
            <a:avLst/>
          </a:prstGeom>
        </p:spPr>
      </p:pic>
    </p:spTree>
    <p:extLst>
      <p:ext uri="{BB962C8B-B14F-4D97-AF65-F5344CB8AC3E}">
        <p14:creationId xmlns:p14="http://schemas.microsoft.com/office/powerpoint/2010/main" val="1315436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FA1E9-8656-4BEC-9055-E09AB46856E9}"/>
              </a:ext>
            </a:extLst>
          </p:cNvPr>
          <p:cNvPicPr>
            <a:picLocks noChangeAspect="1"/>
          </p:cNvPicPr>
          <p:nvPr/>
        </p:nvPicPr>
        <p:blipFill rotWithShape="1">
          <a:blip r:embed="rId3"/>
          <a:srcRect/>
          <a:stretch/>
        </p:blipFill>
        <p:spPr>
          <a:xfrm>
            <a:off x="1221185" y="0"/>
            <a:ext cx="6701629" cy="5143500"/>
          </a:xfrm>
          <a:prstGeom prst="rect">
            <a:avLst/>
          </a:prstGeom>
        </p:spPr>
      </p:pic>
      <p:pic>
        <p:nvPicPr>
          <p:cNvPr id="4" name="Picture 3">
            <a:extLst>
              <a:ext uri="{FF2B5EF4-FFF2-40B4-BE49-F238E27FC236}">
                <a16:creationId xmlns:a16="http://schemas.microsoft.com/office/drawing/2014/main" id="{31D5670D-1E54-490E-80B3-6C4BDACFA561}"/>
              </a:ext>
            </a:extLst>
          </p:cNvPr>
          <p:cNvPicPr>
            <a:picLocks noChangeAspect="1"/>
          </p:cNvPicPr>
          <p:nvPr/>
        </p:nvPicPr>
        <p:blipFill rotWithShape="1">
          <a:blip r:embed="rId4"/>
          <a:srcRect t="16583"/>
          <a:stretch/>
        </p:blipFill>
        <p:spPr>
          <a:xfrm>
            <a:off x="1221185" y="1680117"/>
            <a:ext cx="3356849" cy="991598"/>
          </a:xfrm>
          <a:prstGeom prst="rect">
            <a:avLst/>
          </a:prstGeom>
        </p:spPr>
      </p:pic>
    </p:spTree>
    <p:extLst>
      <p:ext uri="{BB962C8B-B14F-4D97-AF65-F5344CB8AC3E}">
        <p14:creationId xmlns:p14="http://schemas.microsoft.com/office/powerpoint/2010/main" val="2306036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F57DF7-E99C-4F6F-BBD8-7DF69E10D119}"/>
              </a:ext>
            </a:extLst>
          </p:cNvPr>
          <p:cNvPicPr>
            <a:picLocks noChangeAspect="1"/>
          </p:cNvPicPr>
          <p:nvPr/>
        </p:nvPicPr>
        <p:blipFill>
          <a:blip r:embed="rId3"/>
          <a:stretch>
            <a:fillRect/>
          </a:stretch>
        </p:blipFill>
        <p:spPr>
          <a:xfrm>
            <a:off x="1537486" y="0"/>
            <a:ext cx="6069027" cy="5143500"/>
          </a:xfrm>
          <a:prstGeom prst="rect">
            <a:avLst/>
          </a:prstGeom>
        </p:spPr>
      </p:pic>
    </p:spTree>
    <p:extLst>
      <p:ext uri="{BB962C8B-B14F-4D97-AF65-F5344CB8AC3E}">
        <p14:creationId xmlns:p14="http://schemas.microsoft.com/office/powerpoint/2010/main" val="148182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F9B01-1D4B-4365-9FFD-ABDD5934BE29}"/>
              </a:ext>
            </a:extLst>
          </p:cNvPr>
          <p:cNvSpPr>
            <a:spLocks noGrp="1"/>
          </p:cNvSpPr>
          <p:nvPr>
            <p:ph type="ctrTitle"/>
          </p:nvPr>
        </p:nvSpPr>
        <p:spPr>
          <a:xfrm>
            <a:off x="735704" y="519149"/>
            <a:ext cx="5861304" cy="1035154"/>
          </a:xfrm>
        </p:spPr>
        <p:txBody>
          <a:bodyPr/>
          <a:lstStyle/>
          <a:p>
            <a:r>
              <a:rPr lang="en-US" sz="6600" dirty="0"/>
              <a:t>Poll</a:t>
            </a:r>
          </a:p>
        </p:txBody>
      </p:sp>
      <p:sp>
        <p:nvSpPr>
          <p:cNvPr id="4" name="Rectangle 3">
            <a:extLst>
              <a:ext uri="{FF2B5EF4-FFF2-40B4-BE49-F238E27FC236}">
                <a16:creationId xmlns:a16="http://schemas.microsoft.com/office/drawing/2014/main" id="{345DC113-98C9-4E43-AE25-C5FF82E8351E}"/>
              </a:ext>
            </a:extLst>
          </p:cNvPr>
          <p:cNvSpPr/>
          <p:nvPr/>
        </p:nvSpPr>
        <p:spPr>
          <a:xfrm>
            <a:off x="1729047" y="2116986"/>
            <a:ext cx="465513" cy="29925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A9E3E3D-E67F-46D9-9F8D-3D7EA5EB1821}"/>
              </a:ext>
            </a:extLst>
          </p:cNvPr>
          <p:cNvSpPr/>
          <p:nvPr/>
        </p:nvSpPr>
        <p:spPr>
          <a:xfrm>
            <a:off x="2485375" y="1968040"/>
            <a:ext cx="2361961" cy="461665"/>
          </a:xfrm>
          <a:prstGeom prst="rect">
            <a:avLst/>
          </a:prstGeom>
        </p:spPr>
        <p:txBody>
          <a:bodyPr wrap="square">
            <a:spAutoFit/>
          </a:bodyPr>
          <a:lstStyle/>
          <a:p>
            <a:r>
              <a:rPr lang="en-US" sz="2400" b="1" dirty="0">
                <a:solidFill>
                  <a:schemeClr val="bg1"/>
                </a:solidFill>
              </a:rPr>
              <a:t>Program</a:t>
            </a:r>
          </a:p>
        </p:txBody>
      </p:sp>
      <p:sp>
        <p:nvSpPr>
          <p:cNvPr id="6" name="Rectangle 5">
            <a:extLst>
              <a:ext uri="{FF2B5EF4-FFF2-40B4-BE49-F238E27FC236}">
                <a16:creationId xmlns:a16="http://schemas.microsoft.com/office/drawing/2014/main" id="{4F4A63F2-5118-423C-B404-A40DFC7432A9}"/>
              </a:ext>
            </a:extLst>
          </p:cNvPr>
          <p:cNvSpPr/>
          <p:nvPr/>
        </p:nvSpPr>
        <p:spPr>
          <a:xfrm>
            <a:off x="2485374" y="2489415"/>
            <a:ext cx="2361961" cy="315323"/>
          </a:xfrm>
          <a:prstGeom prst="rect">
            <a:avLst/>
          </a:prstGeom>
        </p:spPr>
        <p:txBody>
          <a:bodyPr wrap="square">
            <a:spAutoFit/>
          </a:bodyPr>
          <a:lstStyle/>
          <a:p>
            <a:r>
              <a:rPr lang="en-US" sz="2400" b="1" dirty="0">
                <a:solidFill>
                  <a:schemeClr val="bg1"/>
                </a:solidFill>
              </a:rPr>
              <a:t>Fundraising</a:t>
            </a:r>
          </a:p>
        </p:txBody>
      </p:sp>
      <p:sp>
        <p:nvSpPr>
          <p:cNvPr id="7" name="Rectangle 6">
            <a:extLst>
              <a:ext uri="{FF2B5EF4-FFF2-40B4-BE49-F238E27FC236}">
                <a16:creationId xmlns:a16="http://schemas.microsoft.com/office/drawing/2014/main" id="{4E57D45E-8117-4AC1-8717-4088398DE260}"/>
              </a:ext>
            </a:extLst>
          </p:cNvPr>
          <p:cNvSpPr/>
          <p:nvPr/>
        </p:nvSpPr>
        <p:spPr>
          <a:xfrm>
            <a:off x="2485373" y="3062590"/>
            <a:ext cx="2361961" cy="315323"/>
          </a:xfrm>
          <a:prstGeom prst="rect">
            <a:avLst/>
          </a:prstGeom>
        </p:spPr>
        <p:txBody>
          <a:bodyPr wrap="square">
            <a:spAutoFit/>
          </a:bodyPr>
          <a:lstStyle/>
          <a:p>
            <a:r>
              <a:rPr lang="en-US" sz="2400" b="1" dirty="0">
                <a:solidFill>
                  <a:schemeClr val="bg1"/>
                </a:solidFill>
              </a:rPr>
              <a:t>Finance</a:t>
            </a:r>
          </a:p>
        </p:txBody>
      </p:sp>
      <p:sp>
        <p:nvSpPr>
          <p:cNvPr id="10" name="Rectangle 9">
            <a:extLst>
              <a:ext uri="{FF2B5EF4-FFF2-40B4-BE49-F238E27FC236}">
                <a16:creationId xmlns:a16="http://schemas.microsoft.com/office/drawing/2014/main" id="{3A5BC75A-CABA-4531-B983-D6FE5194629F}"/>
              </a:ext>
            </a:extLst>
          </p:cNvPr>
          <p:cNvSpPr/>
          <p:nvPr/>
        </p:nvSpPr>
        <p:spPr>
          <a:xfrm>
            <a:off x="1729046" y="2650079"/>
            <a:ext cx="465513" cy="29925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8A25C1-1AA6-4555-8DC9-4914FF8FE0B2}"/>
              </a:ext>
            </a:extLst>
          </p:cNvPr>
          <p:cNvSpPr/>
          <p:nvPr/>
        </p:nvSpPr>
        <p:spPr>
          <a:xfrm>
            <a:off x="1729047" y="3121590"/>
            <a:ext cx="465513" cy="29925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518672-89D7-4D4C-B377-917033F66EA3}"/>
              </a:ext>
            </a:extLst>
          </p:cNvPr>
          <p:cNvSpPr/>
          <p:nvPr/>
        </p:nvSpPr>
        <p:spPr>
          <a:xfrm>
            <a:off x="1737867" y="3627646"/>
            <a:ext cx="465513" cy="31520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8F66AA-361E-4EEA-8753-17D62E0D60C4}"/>
              </a:ext>
            </a:extLst>
          </p:cNvPr>
          <p:cNvSpPr/>
          <p:nvPr/>
        </p:nvSpPr>
        <p:spPr>
          <a:xfrm>
            <a:off x="2485372" y="3554417"/>
            <a:ext cx="2361961" cy="461665"/>
          </a:xfrm>
          <a:prstGeom prst="rect">
            <a:avLst/>
          </a:prstGeom>
        </p:spPr>
        <p:txBody>
          <a:bodyPr wrap="square">
            <a:spAutoFit/>
          </a:bodyPr>
          <a:lstStyle/>
          <a:p>
            <a:r>
              <a:rPr lang="en-US" sz="2400" b="1" dirty="0">
                <a:solidFill>
                  <a:schemeClr val="bg1"/>
                </a:solidFill>
              </a:rPr>
              <a:t>Funder</a:t>
            </a:r>
          </a:p>
        </p:txBody>
      </p:sp>
      <p:sp>
        <p:nvSpPr>
          <p:cNvPr id="17" name="Multiplication Sign 16">
            <a:extLst>
              <a:ext uri="{FF2B5EF4-FFF2-40B4-BE49-F238E27FC236}">
                <a16:creationId xmlns:a16="http://schemas.microsoft.com/office/drawing/2014/main" id="{B6865557-375C-40F1-A1BA-04BACED8194F}"/>
              </a:ext>
            </a:extLst>
          </p:cNvPr>
          <p:cNvSpPr/>
          <p:nvPr/>
        </p:nvSpPr>
        <p:spPr>
          <a:xfrm>
            <a:off x="1729047" y="2116985"/>
            <a:ext cx="444353" cy="317949"/>
          </a:xfrm>
          <a:prstGeom prst="mathMultiply">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910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7762-FE37-4EAC-899E-D4CE23CB6083}"/>
              </a:ext>
            </a:extLst>
          </p:cNvPr>
          <p:cNvSpPr>
            <a:spLocks noGrp="1"/>
          </p:cNvSpPr>
          <p:nvPr>
            <p:ph type="ctrTitle"/>
          </p:nvPr>
        </p:nvSpPr>
        <p:spPr>
          <a:xfrm>
            <a:off x="1224807" y="1882271"/>
            <a:ext cx="6399312" cy="1661993"/>
          </a:xfrm>
        </p:spPr>
        <p:txBody>
          <a:bodyPr/>
          <a:lstStyle/>
          <a:p>
            <a:r>
              <a:rPr lang="en-US" sz="6000" dirty="0"/>
              <a:t>Survey Results</a:t>
            </a:r>
          </a:p>
        </p:txBody>
      </p:sp>
      <p:pic>
        <p:nvPicPr>
          <p:cNvPr id="4" name="Picture 3">
            <a:extLst>
              <a:ext uri="{FF2B5EF4-FFF2-40B4-BE49-F238E27FC236}">
                <a16:creationId xmlns:a16="http://schemas.microsoft.com/office/drawing/2014/main" id="{585B4B0D-1547-4EF8-B224-74FFE59A02DE}"/>
              </a:ext>
            </a:extLst>
          </p:cNvPr>
          <p:cNvPicPr>
            <a:picLocks noChangeAspect="1"/>
          </p:cNvPicPr>
          <p:nvPr/>
        </p:nvPicPr>
        <p:blipFill>
          <a:blip r:embed="rId3"/>
          <a:stretch>
            <a:fillRect/>
          </a:stretch>
        </p:blipFill>
        <p:spPr>
          <a:xfrm>
            <a:off x="619325" y="4503008"/>
            <a:ext cx="1950880" cy="640492"/>
          </a:xfrm>
          <a:prstGeom prst="rect">
            <a:avLst/>
          </a:prstGeom>
        </p:spPr>
      </p:pic>
    </p:spTree>
    <p:extLst>
      <p:ext uri="{BB962C8B-B14F-4D97-AF65-F5344CB8AC3E}">
        <p14:creationId xmlns:p14="http://schemas.microsoft.com/office/powerpoint/2010/main" val="133042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6B5051-A385-48F6-9B2D-D5B1FF5E1633}"/>
              </a:ext>
            </a:extLst>
          </p:cNvPr>
          <p:cNvPicPr>
            <a:picLocks noChangeAspect="1"/>
          </p:cNvPicPr>
          <p:nvPr/>
        </p:nvPicPr>
        <p:blipFill>
          <a:blip r:embed="rId3"/>
          <a:stretch>
            <a:fillRect/>
          </a:stretch>
        </p:blipFill>
        <p:spPr>
          <a:xfrm>
            <a:off x="508000" y="0"/>
            <a:ext cx="2847612" cy="5143500"/>
          </a:xfrm>
          <a:prstGeom prst="rect">
            <a:avLst/>
          </a:prstGeom>
        </p:spPr>
      </p:pic>
      <p:sp>
        <p:nvSpPr>
          <p:cNvPr id="5" name="TextBox 4">
            <a:extLst>
              <a:ext uri="{FF2B5EF4-FFF2-40B4-BE49-F238E27FC236}">
                <a16:creationId xmlns:a16="http://schemas.microsoft.com/office/drawing/2014/main" id="{8745A053-F93D-476B-B478-4EC046CA06F5}"/>
              </a:ext>
            </a:extLst>
          </p:cNvPr>
          <p:cNvSpPr txBox="1"/>
          <p:nvPr/>
        </p:nvSpPr>
        <p:spPr>
          <a:xfrm>
            <a:off x="3730997" y="507578"/>
            <a:ext cx="4581561" cy="3570208"/>
          </a:xfrm>
          <a:prstGeom prst="rect">
            <a:avLst/>
          </a:prstGeom>
          <a:noFill/>
        </p:spPr>
        <p:txBody>
          <a:bodyPr wrap="square" lIns="0" tIns="0" rIns="0" bIns="0" rtlCol="0">
            <a:spAutoFit/>
          </a:bodyPr>
          <a:lstStyle/>
          <a:p>
            <a:pPr marL="227013" indent="-227013">
              <a:spcBef>
                <a:spcPts val="800"/>
              </a:spcBef>
              <a:buFont typeface="Arial" panose="020B0604020202020204" pitchFamily="34" charset="0"/>
              <a:buChar char="•"/>
            </a:pPr>
            <a:r>
              <a:rPr lang="en-US" sz="2400" dirty="0">
                <a:solidFill>
                  <a:schemeClr val="bg1"/>
                </a:solidFill>
                <a:latin typeface="Arial Black" panose="020B0A04020102020204" pitchFamily="34" charset="0"/>
                <a:cs typeface="Arial" panose="020B0604020202020204" pitchFamily="34" charset="0"/>
              </a:rPr>
              <a:t>Survey completed in April 2019 by FINN Partners</a:t>
            </a:r>
          </a:p>
          <a:p>
            <a:pPr marL="227013" indent="-227013">
              <a:spcBef>
                <a:spcPts val="800"/>
              </a:spcBef>
              <a:buFont typeface="Arial" panose="020B0604020202020204" pitchFamily="34" charset="0"/>
              <a:buChar char="•"/>
            </a:pPr>
            <a:r>
              <a:rPr lang="en-US" sz="2400" dirty="0">
                <a:solidFill>
                  <a:schemeClr val="bg1"/>
                </a:solidFill>
                <a:latin typeface="Arial Black" panose="020B0A04020102020204" pitchFamily="34" charset="0"/>
                <a:cs typeface="Arial" panose="020B0604020202020204" pitchFamily="34" charset="0"/>
              </a:rPr>
              <a:t>353 Decision Makers</a:t>
            </a:r>
          </a:p>
          <a:p>
            <a:pPr marL="227013" indent="-227013">
              <a:spcBef>
                <a:spcPts val="800"/>
              </a:spcBef>
              <a:buFont typeface="Arial" panose="020B0604020202020204" pitchFamily="34" charset="0"/>
              <a:buChar char="•"/>
            </a:pPr>
            <a:r>
              <a:rPr lang="en-US" sz="2400" dirty="0">
                <a:solidFill>
                  <a:schemeClr val="bg1"/>
                </a:solidFill>
                <a:latin typeface="Arial Black" panose="020B0A04020102020204" pitchFamily="34" charset="0"/>
                <a:cs typeface="Arial" panose="020B0604020202020204" pitchFamily="34" charset="0"/>
              </a:rPr>
              <a:t>Range of</a:t>
            </a:r>
          </a:p>
          <a:p>
            <a:pPr marL="555901" lvl="1" indent="-227013">
              <a:spcBef>
                <a:spcPts val="800"/>
              </a:spcBef>
              <a:buFont typeface="Arial" panose="020B0604020202020204" pitchFamily="34" charset="0"/>
              <a:buChar char="•"/>
            </a:pPr>
            <a:r>
              <a:rPr lang="en-US" sz="2400" dirty="0">
                <a:solidFill>
                  <a:schemeClr val="bg1"/>
                </a:solidFill>
                <a:latin typeface="Arial Black" panose="020B0A04020102020204" pitchFamily="34" charset="0"/>
                <a:cs typeface="Arial" panose="020B0604020202020204" pitchFamily="34" charset="0"/>
              </a:rPr>
              <a:t>Budget Sizes</a:t>
            </a:r>
          </a:p>
          <a:p>
            <a:pPr marL="555901" lvl="1" indent="-227013">
              <a:spcBef>
                <a:spcPts val="800"/>
              </a:spcBef>
              <a:buFont typeface="Arial" panose="020B0604020202020204" pitchFamily="34" charset="0"/>
              <a:buChar char="•"/>
            </a:pPr>
            <a:r>
              <a:rPr lang="en-US" sz="2400" dirty="0">
                <a:solidFill>
                  <a:schemeClr val="bg1"/>
                </a:solidFill>
                <a:latin typeface="Arial Black" panose="020B0A04020102020204" pitchFamily="34" charset="0"/>
                <a:cs typeface="Arial" panose="020B0604020202020204" pitchFamily="34" charset="0"/>
              </a:rPr>
              <a:t>Missions</a:t>
            </a:r>
          </a:p>
          <a:p>
            <a:pPr marL="555901" lvl="1" indent="-227013">
              <a:spcBef>
                <a:spcPts val="800"/>
              </a:spcBef>
              <a:buFont typeface="Arial" panose="020B0604020202020204" pitchFamily="34" charset="0"/>
              <a:buChar char="•"/>
            </a:pPr>
            <a:r>
              <a:rPr lang="en-US" sz="2400" dirty="0">
                <a:solidFill>
                  <a:schemeClr val="bg1"/>
                </a:solidFill>
                <a:latin typeface="Arial Black" panose="020B0A04020102020204" pitchFamily="34" charset="0"/>
                <a:cs typeface="Arial" panose="020B0604020202020204" pitchFamily="34" charset="0"/>
              </a:rPr>
              <a:t>Funding Sources</a:t>
            </a:r>
          </a:p>
          <a:p>
            <a:pPr>
              <a:spcBef>
                <a:spcPts val="800"/>
              </a:spcBef>
            </a:pPr>
            <a:r>
              <a:rPr lang="en-US" sz="2400" dirty="0">
                <a:solidFill>
                  <a:srgbClr val="C8D9DE"/>
                </a:solidFill>
                <a:latin typeface="Arial Black" panose="020B0A040201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78CDE6D9-7566-4217-9158-273AEA56B247}"/>
              </a:ext>
            </a:extLst>
          </p:cNvPr>
          <p:cNvPicPr>
            <a:picLocks noChangeAspect="1"/>
          </p:cNvPicPr>
          <p:nvPr/>
        </p:nvPicPr>
        <p:blipFill>
          <a:blip r:embed="rId4"/>
          <a:stretch>
            <a:fillRect/>
          </a:stretch>
        </p:blipFill>
        <p:spPr>
          <a:xfrm>
            <a:off x="1847850" y="947056"/>
            <a:ext cx="419100" cy="65317"/>
          </a:xfrm>
          <a:prstGeom prst="rect">
            <a:avLst/>
          </a:prstGeom>
        </p:spPr>
      </p:pic>
    </p:spTree>
    <p:extLst>
      <p:ext uri="{BB962C8B-B14F-4D97-AF65-F5344CB8AC3E}">
        <p14:creationId xmlns:p14="http://schemas.microsoft.com/office/powerpoint/2010/main" val="644362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7BEAED-B206-483E-B2C8-54580CF3A924}"/>
              </a:ext>
            </a:extLst>
          </p:cNvPr>
          <p:cNvPicPr>
            <a:picLocks noChangeAspect="1"/>
          </p:cNvPicPr>
          <p:nvPr/>
        </p:nvPicPr>
        <p:blipFill rotWithShape="1">
          <a:blip r:embed="rId3"/>
          <a:srcRect l="1872" t="-266" r="2254" b="266"/>
          <a:stretch/>
        </p:blipFill>
        <p:spPr>
          <a:xfrm>
            <a:off x="1761894" y="38100"/>
            <a:ext cx="5597912" cy="5067300"/>
          </a:xfrm>
          <a:prstGeom prst="rect">
            <a:avLst/>
          </a:prstGeom>
        </p:spPr>
      </p:pic>
    </p:spTree>
    <p:extLst>
      <p:ext uri="{BB962C8B-B14F-4D97-AF65-F5344CB8AC3E}">
        <p14:creationId xmlns:p14="http://schemas.microsoft.com/office/powerpoint/2010/main" val="528482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peech Bubble: Rectangle 17">
            <a:extLst>
              <a:ext uri="{FF2B5EF4-FFF2-40B4-BE49-F238E27FC236}">
                <a16:creationId xmlns:a16="http://schemas.microsoft.com/office/drawing/2014/main" id="{2FC3E694-73B4-4433-B596-C0F0025C578E}"/>
              </a:ext>
            </a:extLst>
          </p:cNvPr>
          <p:cNvSpPr/>
          <p:nvPr/>
        </p:nvSpPr>
        <p:spPr>
          <a:xfrm>
            <a:off x="3951710" y="2578022"/>
            <a:ext cx="3285432" cy="2330605"/>
          </a:xfrm>
          <a:prstGeom prst="wedgeRectCallout">
            <a:avLst>
              <a:gd name="adj1" fmla="val -86384"/>
              <a:gd name="adj2" fmla="val 506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t>Often times donors - particularly charitable foundations - are too focused on short-term outcomes, without taking into account that often times it takes years to affect change.</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19" name="Speech Bubble: Rectangle 18">
            <a:extLst>
              <a:ext uri="{FF2B5EF4-FFF2-40B4-BE49-F238E27FC236}">
                <a16:creationId xmlns:a16="http://schemas.microsoft.com/office/drawing/2014/main" id="{20487CD1-7B06-4CB6-8C6F-26E3DAA59764}"/>
              </a:ext>
            </a:extLst>
          </p:cNvPr>
          <p:cNvSpPr/>
          <p:nvPr/>
        </p:nvSpPr>
        <p:spPr>
          <a:xfrm>
            <a:off x="68536" y="168531"/>
            <a:ext cx="4096213" cy="2202148"/>
          </a:xfrm>
          <a:prstGeom prst="wedgeRectCallout">
            <a:avLst>
              <a:gd name="adj1" fmla="val -14150"/>
              <a:gd name="adj2" fmla="val 979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t>Especially for project-oriented nonprofits, outcomes measurements make sense so that donors, potential donors, and stakeholders can understand how a project is going and if the project is operating as planned.</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pic>
        <p:nvPicPr>
          <p:cNvPr id="6" name="Picture 5">
            <a:extLst>
              <a:ext uri="{FF2B5EF4-FFF2-40B4-BE49-F238E27FC236}">
                <a16:creationId xmlns:a16="http://schemas.microsoft.com/office/drawing/2014/main" id="{CBB0F111-676F-49D7-992C-F2F3CFDBCFBE}"/>
              </a:ext>
            </a:extLst>
          </p:cNvPr>
          <p:cNvPicPr>
            <a:picLocks noChangeAspect="1"/>
          </p:cNvPicPr>
          <p:nvPr/>
        </p:nvPicPr>
        <p:blipFill rotWithShape="1">
          <a:blip r:embed="rId3"/>
          <a:srcRect r="33114"/>
          <a:stretch/>
        </p:blipFill>
        <p:spPr>
          <a:xfrm>
            <a:off x="7535717" y="2980166"/>
            <a:ext cx="1325137" cy="1428750"/>
          </a:xfrm>
          <a:prstGeom prst="rect">
            <a:avLst/>
          </a:prstGeom>
        </p:spPr>
      </p:pic>
      <p:sp>
        <p:nvSpPr>
          <p:cNvPr id="16" name="Speech Bubble: Rectangle 15">
            <a:extLst>
              <a:ext uri="{FF2B5EF4-FFF2-40B4-BE49-F238E27FC236}">
                <a16:creationId xmlns:a16="http://schemas.microsoft.com/office/drawing/2014/main" id="{4FE773A0-DD5C-4012-BF89-F9533B7A60F6}"/>
              </a:ext>
            </a:extLst>
          </p:cNvPr>
          <p:cNvSpPr/>
          <p:nvPr/>
        </p:nvSpPr>
        <p:spPr>
          <a:xfrm>
            <a:off x="4873083" y="245047"/>
            <a:ext cx="4096213" cy="1918288"/>
          </a:xfrm>
          <a:prstGeom prst="wedgeRectCallout">
            <a:avLst>
              <a:gd name="adj1" fmla="val 19879"/>
              <a:gd name="adj2" fmla="val 1013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latin typeface="Arial" panose="020B0604020202020204" pitchFamily="34" charset="0"/>
                <a:ea typeface="Times New Roman" panose="02020603050405020304" pitchFamily="18" charset="0"/>
              </a:rPr>
              <a:t>Outcomes measurement requires a lot of data to become information. Things like surveys are incredibly important. And being able to write them to allow for non-bias answers continues to be a struggle across the board.</a:t>
            </a:r>
            <a:endParaRPr lang="en-US" sz="1800" dirty="0">
              <a:solidFill>
                <a:schemeClr val="bg1"/>
              </a:solidFill>
            </a:endParaRPr>
          </a:p>
        </p:txBody>
      </p:sp>
      <p:pic>
        <p:nvPicPr>
          <p:cNvPr id="7" name="Picture 6">
            <a:extLst>
              <a:ext uri="{FF2B5EF4-FFF2-40B4-BE49-F238E27FC236}">
                <a16:creationId xmlns:a16="http://schemas.microsoft.com/office/drawing/2014/main" id="{BCBF7CFD-2AE8-4067-B313-56440275B01B}"/>
              </a:ext>
            </a:extLst>
          </p:cNvPr>
          <p:cNvPicPr>
            <a:picLocks noChangeAspect="1"/>
          </p:cNvPicPr>
          <p:nvPr/>
        </p:nvPicPr>
        <p:blipFill>
          <a:blip r:embed="rId4"/>
          <a:stretch>
            <a:fillRect/>
          </a:stretch>
        </p:blipFill>
        <p:spPr>
          <a:xfrm>
            <a:off x="1744932" y="2597103"/>
            <a:ext cx="1057275" cy="1171575"/>
          </a:xfrm>
          <a:prstGeom prst="rect">
            <a:avLst/>
          </a:prstGeom>
        </p:spPr>
      </p:pic>
      <p:pic>
        <p:nvPicPr>
          <p:cNvPr id="9" name="Picture 8">
            <a:extLst>
              <a:ext uri="{FF2B5EF4-FFF2-40B4-BE49-F238E27FC236}">
                <a16:creationId xmlns:a16="http://schemas.microsoft.com/office/drawing/2014/main" id="{15377DAF-B92A-4928-80A2-56EE91045B65}"/>
              </a:ext>
            </a:extLst>
          </p:cNvPr>
          <p:cNvPicPr>
            <a:picLocks noChangeAspect="1"/>
          </p:cNvPicPr>
          <p:nvPr/>
        </p:nvPicPr>
        <p:blipFill>
          <a:blip r:embed="rId5"/>
          <a:stretch>
            <a:fillRect/>
          </a:stretch>
        </p:blipFill>
        <p:spPr>
          <a:xfrm>
            <a:off x="1906856" y="3867150"/>
            <a:ext cx="733425" cy="1276350"/>
          </a:xfrm>
          <a:prstGeom prst="rect">
            <a:avLst/>
          </a:prstGeom>
        </p:spPr>
      </p:pic>
    </p:spTree>
    <p:extLst>
      <p:ext uri="{BB962C8B-B14F-4D97-AF65-F5344CB8AC3E}">
        <p14:creationId xmlns:p14="http://schemas.microsoft.com/office/powerpoint/2010/main" val="1357606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35E5FB-E874-4729-A7C6-354DBFFAA654}"/>
              </a:ext>
            </a:extLst>
          </p:cNvPr>
          <p:cNvPicPr>
            <a:picLocks noChangeAspect="1"/>
          </p:cNvPicPr>
          <p:nvPr/>
        </p:nvPicPr>
        <p:blipFill>
          <a:blip r:embed="rId3"/>
          <a:stretch>
            <a:fillRect/>
          </a:stretch>
        </p:blipFill>
        <p:spPr>
          <a:xfrm>
            <a:off x="478795" y="492183"/>
            <a:ext cx="2545848" cy="2743200"/>
          </a:xfrm>
          <a:prstGeom prst="rect">
            <a:avLst/>
          </a:prstGeom>
        </p:spPr>
      </p:pic>
      <p:sp>
        <p:nvSpPr>
          <p:cNvPr id="10" name="Speech Bubble: Rectangle 9">
            <a:extLst>
              <a:ext uri="{FF2B5EF4-FFF2-40B4-BE49-F238E27FC236}">
                <a16:creationId xmlns:a16="http://schemas.microsoft.com/office/drawing/2014/main" id="{3B82B9D8-825A-46D1-B2E1-BD92DD7636F9}"/>
              </a:ext>
            </a:extLst>
          </p:cNvPr>
          <p:cNvSpPr/>
          <p:nvPr/>
        </p:nvSpPr>
        <p:spPr>
          <a:xfrm>
            <a:off x="3987519" y="596348"/>
            <a:ext cx="5021570" cy="4068417"/>
          </a:xfrm>
          <a:prstGeom prst="wedgeRectCallout">
            <a:avLst>
              <a:gd name="adj1" fmla="val -78820"/>
              <a:gd name="adj2" fmla="val -21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ea typeface="Times New Roman" panose="02020603050405020304" pitchFamily="18" charset="0"/>
              </a:rPr>
              <a:t>There are a lot of external factors affecting success and individual agency outcome measurement can't account for the cross-sector nature of this work. For example, my org runs preschool and after school programs, but our families' access to healthcare, housing, food, jobs, etc. all have a direct impact on children's success. And NO nonprofit should be relying on things like administrative efficiency or fundraising efficiency for outcomes measurement -- </a:t>
            </a:r>
            <a:r>
              <a:rPr lang="en-US" sz="1800" b="1" dirty="0">
                <a:solidFill>
                  <a:schemeClr val="bg1"/>
                </a:solidFill>
                <a:ea typeface="Times New Roman" panose="02020603050405020304" pitchFamily="18" charset="0"/>
              </a:rPr>
              <a:t>www.overheadmyth.org</a:t>
            </a:r>
            <a:endParaRPr lang="en-US" sz="1800" b="1" dirty="0">
              <a:solidFill>
                <a:schemeClr val="bg1"/>
              </a:solidFill>
            </a:endParaRPr>
          </a:p>
          <a:p>
            <a:pPr algn="ctr"/>
            <a:endParaRPr lang="en-US" sz="1800" dirty="0"/>
          </a:p>
        </p:txBody>
      </p:sp>
    </p:spTree>
    <p:extLst>
      <p:ext uri="{BB962C8B-B14F-4D97-AF65-F5344CB8AC3E}">
        <p14:creationId xmlns:p14="http://schemas.microsoft.com/office/powerpoint/2010/main" val="834985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45A053-F93D-476B-B478-4EC046CA06F5}"/>
              </a:ext>
            </a:extLst>
          </p:cNvPr>
          <p:cNvSpPr txBox="1"/>
          <p:nvPr/>
        </p:nvSpPr>
        <p:spPr>
          <a:xfrm>
            <a:off x="236013" y="357462"/>
            <a:ext cx="9197547" cy="1025922"/>
          </a:xfrm>
          <a:prstGeom prst="rect">
            <a:avLst/>
          </a:prstGeom>
          <a:noFill/>
        </p:spPr>
        <p:txBody>
          <a:bodyPr wrap="square" lIns="0" tIns="0" rIns="0" bIns="0" rtlCol="0">
            <a:spAutoFit/>
          </a:bodyPr>
          <a:lstStyle/>
          <a:p>
            <a:pPr>
              <a:spcBef>
                <a:spcPts val="800"/>
              </a:spcBef>
            </a:pPr>
            <a:r>
              <a:rPr lang="en-US" sz="3600" dirty="0">
                <a:solidFill>
                  <a:schemeClr val="bg1"/>
                </a:solidFill>
                <a:latin typeface="Arial Black" panose="020B0A04020102020204" pitchFamily="34" charset="0"/>
                <a:cs typeface="Arial" panose="020B0604020202020204" pitchFamily="34" charset="0"/>
              </a:rPr>
              <a:t>Is Charity Navigator on your Radar?</a:t>
            </a:r>
          </a:p>
          <a:p>
            <a:pPr marL="342900" indent="-342900" algn="r">
              <a:spcBef>
                <a:spcPts val="800"/>
              </a:spcBef>
              <a:buFont typeface="Arial" panose="020B0604020202020204" pitchFamily="34" charset="0"/>
              <a:buChar char="•"/>
            </a:pPr>
            <a:endParaRPr lang="en-US" sz="2400" dirty="0">
              <a:solidFill>
                <a:srgbClr val="C8D9DE"/>
              </a:solidFill>
              <a:latin typeface="Arial Black" panose="020B0A040201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91497B5-BC4C-45A0-B37E-247001B4E0B6}"/>
              </a:ext>
            </a:extLst>
          </p:cNvPr>
          <p:cNvPicPr>
            <a:picLocks noChangeAspect="1"/>
          </p:cNvPicPr>
          <p:nvPr/>
        </p:nvPicPr>
        <p:blipFill>
          <a:blip r:embed="rId3"/>
          <a:stretch>
            <a:fillRect/>
          </a:stretch>
        </p:blipFill>
        <p:spPr>
          <a:xfrm>
            <a:off x="236013" y="4077787"/>
            <a:ext cx="2428875" cy="1065713"/>
          </a:xfrm>
          <a:prstGeom prst="rect">
            <a:avLst/>
          </a:prstGeom>
        </p:spPr>
      </p:pic>
      <p:sp>
        <p:nvSpPr>
          <p:cNvPr id="9" name="TextBox 8">
            <a:extLst>
              <a:ext uri="{FF2B5EF4-FFF2-40B4-BE49-F238E27FC236}">
                <a16:creationId xmlns:a16="http://schemas.microsoft.com/office/drawing/2014/main" id="{6FEE73A9-15AA-46D5-9EE4-EA7AF184CF73}"/>
              </a:ext>
            </a:extLst>
          </p:cNvPr>
          <p:cNvSpPr txBox="1"/>
          <p:nvPr/>
        </p:nvSpPr>
        <p:spPr>
          <a:xfrm>
            <a:off x="236013" y="1412478"/>
            <a:ext cx="3390785" cy="369332"/>
          </a:xfrm>
          <a:prstGeom prst="rect">
            <a:avLst/>
          </a:prstGeom>
          <a:noFill/>
        </p:spPr>
        <p:txBody>
          <a:bodyPr wrap="square" lIns="0" tIns="0" rIns="0" bIns="0" rtlCol="0">
            <a:spAutoFit/>
          </a:bodyPr>
          <a:lstStyle/>
          <a:p>
            <a:pPr marL="342900" indent="-342900">
              <a:spcBef>
                <a:spcPts val="800"/>
              </a:spcBef>
              <a:buFont typeface="Arial" panose="020B0604020202020204" pitchFamily="34" charset="0"/>
              <a:buChar char="•"/>
            </a:pPr>
            <a:endParaRPr lang="en-US" sz="2400" dirty="0">
              <a:solidFill>
                <a:schemeClr val="bg1"/>
              </a:solidFill>
              <a:latin typeface="Arial Black" panose="020B0A040201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AC3F9F9-3D08-4E6F-83CC-5D18D8216DEB}"/>
              </a:ext>
            </a:extLst>
          </p:cNvPr>
          <p:cNvPicPr>
            <a:picLocks noChangeAspect="1"/>
          </p:cNvPicPr>
          <p:nvPr/>
        </p:nvPicPr>
        <p:blipFill rotWithShape="1">
          <a:blip r:embed="rId4"/>
          <a:srcRect l="7226" r="7696"/>
          <a:stretch/>
        </p:blipFill>
        <p:spPr>
          <a:xfrm>
            <a:off x="914400" y="1354249"/>
            <a:ext cx="7315200" cy="3789251"/>
          </a:xfrm>
          <a:prstGeom prst="rect">
            <a:avLst/>
          </a:prstGeom>
        </p:spPr>
      </p:pic>
    </p:spTree>
    <p:extLst>
      <p:ext uri="{BB962C8B-B14F-4D97-AF65-F5344CB8AC3E}">
        <p14:creationId xmlns:p14="http://schemas.microsoft.com/office/powerpoint/2010/main" val="4080682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8713" y="300789"/>
            <a:ext cx="7925524" cy="688053"/>
          </a:xfrm>
        </p:spPr>
        <p:txBody>
          <a:bodyPr/>
          <a:lstStyle/>
          <a:p>
            <a:r>
              <a:rPr lang="en-US" dirty="0">
                <a:latin typeface="Arial Black" panose="020B0A04020102020204" pitchFamily="34" charset="0"/>
              </a:rPr>
              <a:t>Cheryl Gipson, Social Impact Product Manager</a:t>
            </a:r>
          </a:p>
        </p:txBody>
      </p:sp>
      <p:sp>
        <p:nvSpPr>
          <p:cNvPr id="50" name="Rectangle 49">
            <a:extLst>
              <a:ext uri="{FF2B5EF4-FFF2-40B4-BE49-F238E27FC236}">
                <a16:creationId xmlns:a16="http://schemas.microsoft.com/office/drawing/2014/main" id="{7CE51A1A-D2F3-42AE-A71E-50370760C39E}"/>
              </a:ext>
            </a:extLst>
          </p:cNvPr>
          <p:cNvSpPr/>
          <p:nvPr/>
        </p:nvSpPr>
        <p:spPr>
          <a:xfrm>
            <a:off x="609600" y="1165416"/>
            <a:ext cx="2420319" cy="3370881"/>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45ED8AA-6819-48A7-AD11-296016605227}"/>
              </a:ext>
            </a:extLst>
          </p:cNvPr>
          <p:cNvSpPr txBox="1"/>
          <p:nvPr/>
        </p:nvSpPr>
        <p:spPr>
          <a:xfrm>
            <a:off x="906595" y="3921833"/>
            <a:ext cx="1920096" cy="377044"/>
          </a:xfrm>
          <a:prstGeom prst="rect">
            <a:avLst/>
          </a:prstGeom>
          <a:noFill/>
        </p:spPr>
        <p:txBody>
          <a:bodyPr wrap="square" lIns="68598" tIns="34299" rIns="68598" bIns="34299" rtlCol="0">
            <a:spAutoFit/>
          </a:bodyPr>
          <a:lstStyle/>
          <a:p>
            <a:pPr algn="ctr"/>
            <a:r>
              <a:rPr lang="en-US" sz="1000" b="1" dirty="0">
                <a:solidFill>
                  <a:srgbClr val="292929"/>
                </a:solidFill>
                <a:latin typeface="Arial" panose="020B0604020202020204" pitchFamily="34" charset="0"/>
                <a:cs typeface="Arial" panose="020B0604020202020204" pitchFamily="34" charset="0"/>
              </a:rPr>
              <a:t>Cheryl Gipson</a:t>
            </a:r>
            <a:br>
              <a:rPr lang="en-US" sz="1000" b="1" dirty="0">
                <a:solidFill>
                  <a:srgbClr val="292929"/>
                </a:solidFill>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cgipson@netsuite.com</a:t>
            </a:r>
          </a:p>
        </p:txBody>
      </p:sp>
      <p:sp>
        <p:nvSpPr>
          <p:cNvPr id="53" name="TextBox 52">
            <a:extLst>
              <a:ext uri="{FF2B5EF4-FFF2-40B4-BE49-F238E27FC236}">
                <a16:creationId xmlns:a16="http://schemas.microsoft.com/office/drawing/2014/main" id="{406AFD3F-5141-4B36-9880-5F26A5152C61}"/>
              </a:ext>
            </a:extLst>
          </p:cNvPr>
          <p:cNvSpPr txBox="1"/>
          <p:nvPr/>
        </p:nvSpPr>
        <p:spPr>
          <a:xfrm>
            <a:off x="881450" y="1271614"/>
            <a:ext cx="1879003"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Industry Principal</a:t>
            </a:r>
          </a:p>
          <a:p>
            <a:pPr algn="ctr"/>
            <a:r>
              <a:rPr lang="en-US" sz="1400" b="1" dirty="0">
                <a:latin typeface="Arial" panose="020B0604020202020204" pitchFamily="34" charset="0"/>
                <a:cs typeface="Arial" panose="020B0604020202020204" pitchFamily="34" charset="0"/>
              </a:rPr>
              <a:t>Nonprofit</a:t>
            </a:r>
          </a:p>
        </p:txBody>
      </p:sp>
      <p:sp>
        <p:nvSpPr>
          <p:cNvPr id="54" name="Rectangle 53">
            <a:extLst>
              <a:ext uri="{FF2B5EF4-FFF2-40B4-BE49-F238E27FC236}">
                <a16:creationId xmlns:a16="http://schemas.microsoft.com/office/drawing/2014/main" id="{9F807A6D-6097-49F3-881A-1C514ACAF03B}"/>
              </a:ext>
            </a:extLst>
          </p:cNvPr>
          <p:cNvSpPr/>
          <p:nvPr/>
        </p:nvSpPr>
        <p:spPr>
          <a:xfrm>
            <a:off x="4530335" y="1244387"/>
            <a:ext cx="4298620" cy="929070"/>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a:t>
            </a:r>
          </a:p>
        </p:txBody>
      </p:sp>
      <p:sp>
        <p:nvSpPr>
          <p:cNvPr id="55" name="Rectangle 54">
            <a:extLst>
              <a:ext uri="{FF2B5EF4-FFF2-40B4-BE49-F238E27FC236}">
                <a16:creationId xmlns:a16="http://schemas.microsoft.com/office/drawing/2014/main" id="{AA624AF3-31E9-441E-870E-E28B9D191781}"/>
              </a:ext>
            </a:extLst>
          </p:cNvPr>
          <p:cNvSpPr/>
          <p:nvPr/>
        </p:nvSpPr>
        <p:spPr>
          <a:xfrm>
            <a:off x="4530335" y="2344376"/>
            <a:ext cx="4298620" cy="1005840"/>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latin typeface="Arial Black" panose="020B0A04020102020204" pitchFamily="34" charset="0"/>
              </a:rPr>
              <a:t>Director, Professional Services</a:t>
            </a:r>
          </a:p>
          <a:p>
            <a:pPr algn="ctr"/>
            <a:r>
              <a:rPr lang="en-US" sz="2000" dirty="0">
                <a:solidFill>
                  <a:schemeClr val="tx1">
                    <a:lumMod val="65000"/>
                    <a:lumOff val="35000"/>
                  </a:schemeClr>
                </a:solidFill>
                <a:latin typeface="Arial Black" panose="020B0A04020102020204" pitchFamily="34" charset="0"/>
              </a:rPr>
              <a:t>Over 150 Implementations</a:t>
            </a:r>
          </a:p>
        </p:txBody>
      </p:sp>
      <p:sp>
        <p:nvSpPr>
          <p:cNvPr id="56" name="Rectangle 55">
            <a:extLst>
              <a:ext uri="{FF2B5EF4-FFF2-40B4-BE49-F238E27FC236}">
                <a16:creationId xmlns:a16="http://schemas.microsoft.com/office/drawing/2014/main" id="{DB9F1E3B-2A6D-40DA-BBE9-85EBC68EB1BF}"/>
              </a:ext>
            </a:extLst>
          </p:cNvPr>
          <p:cNvSpPr/>
          <p:nvPr/>
        </p:nvSpPr>
        <p:spPr>
          <a:xfrm>
            <a:off x="4522715" y="3400779"/>
            <a:ext cx="4306240" cy="1135518"/>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sz="1400">
              <a:solidFill>
                <a:schemeClr val="tx1">
                  <a:lumMod val="65000"/>
                  <a:lumOff val="35000"/>
                </a:schemeClr>
              </a:solidFill>
            </a:endParaRPr>
          </a:p>
        </p:txBody>
      </p:sp>
      <p:sp>
        <p:nvSpPr>
          <p:cNvPr id="59" name="Rectangle 58">
            <a:extLst>
              <a:ext uri="{FF2B5EF4-FFF2-40B4-BE49-F238E27FC236}">
                <a16:creationId xmlns:a16="http://schemas.microsoft.com/office/drawing/2014/main" id="{6E26AD6D-480A-47BA-AB73-D286DAD1CB0E}"/>
              </a:ext>
            </a:extLst>
          </p:cNvPr>
          <p:cNvSpPr/>
          <p:nvPr/>
        </p:nvSpPr>
        <p:spPr>
          <a:xfrm>
            <a:off x="4683187" y="1391182"/>
            <a:ext cx="1073655" cy="646331"/>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lumMod val="65000"/>
                    <a:lumOff val="35000"/>
                  </a:schemeClr>
                </a:solidFill>
              </a:rPr>
              <a:t>20</a:t>
            </a:r>
            <a:endParaRPr lang="en-US" b="1" dirty="0">
              <a:solidFill>
                <a:schemeClr val="tx1">
                  <a:lumMod val="65000"/>
                  <a:lumOff val="35000"/>
                </a:schemeClr>
              </a:solidFill>
            </a:endParaRPr>
          </a:p>
        </p:txBody>
      </p:sp>
      <p:sp>
        <p:nvSpPr>
          <p:cNvPr id="57" name="Rectangle 56">
            <a:extLst>
              <a:ext uri="{FF2B5EF4-FFF2-40B4-BE49-F238E27FC236}">
                <a16:creationId xmlns:a16="http://schemas.microsoft.com/office/drawing/2014/main" id="{E1C0BF43-83BD-4910-99A7-08B0A49CF0EE}"/>
              </a:ext>
            </a:extLst>
          </p:cNvPr>
          <p:cNvSpPr/>
          <p:nvPr/>
        </p:nvSpPr>
        <p:spPr>
          <a:xfrm>
            <a:off x="3164157" y="1145198"/>
            <a:ext cx="1224320" cy="3370881"/>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Rectangle 61">
            <a:extLst>
              <a:ext uri="{FF2B5EF4-FFF2-40B4-BE49-F238E27FC236}">
                <a16:creationId xmlns:a16="http://schemas.microsoft.com/office/drawing/2014/main" id="{14A7FB05-4366-40F6-869E-CB77A0525AD5}"/>
              </a:ext>
            </a:extLst>
          </p:cNvPr>
          <p:cNvSpPr/>
          <p:nvPr/>
        </p:nvSpPr>
        <p:spPr>
          <a:xfrm>
            <a:off x="3279476" y="1620951"/>
            <a:ext cx="1027272" cy="354746"/>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65000"/>
                    <a:lumOff val="35000"/>
                  </a:schemeClr>
                </a:solidFill>
              </a:rPr>
              <a:t>5 Years</a:t>
            </a:r>
            <a:endParaRPr lang="en-US" b="1" dirty="0">
              <a:solidFill>
                <a:schemeClr val="tx1">
                  <a:lumMod val="65000"/>
                  <a:lumOff val="35000"/>
                </a:schemeClr>
              </a:solidFill>
            </a:endParaRPr>
          </a:p>
        </p:txBody>
      </p:sp>
      <p:sp>
        <p:nvSpPr>
          <p:cNvPr id="64" name="Rectangle 63">
            <a:extLst>
              <a:ext uri="{FF2B5EF4-FFF2-40B4-BE49-F238E27FC236}">
                <a16:creationId xmlns:a16="http://schemas.microsoft.com/office/drawing/2014/main" id="{E9B72C14-9450-4D76-BE16-2D8400B6B082}"/>
              </a:ext>
            </a:extLst>
          </p:cNvPr>
          <p:cNvSpPr/>
          <p:nvPr/>
        </p:nvSpPr>
        <p:spPr>
          <a:xfrm>
            <a:off x="3175892" y="3888383"/>
            <a:ext cx="1027272" cy="354746"/>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65000"/>
                    <a:lumOff val="35000"/>
                  </a:schemeClr>
                </a:solidFill>
              </a:rPr>
              <a:t>5 Years</a:t>
            </a:r>
            <a:endParaRPr lang="en-US" b="1" dirty="0">
              <a:solidFill>
                <a:schemeClr val="tx1">
                  <a:lumMod val="65000"/>
                  <a:lumOff val="35000"/>
                </a:schemeClr>
              </a:solidFill>
            </a:endParaRPr>
          </a:p>
        </p:txBody>
      </p:sp>
      <p:pic>
        <p:nvPicPr>
          <p:cNvPr id="13" name="Picture 12">
            <a:extLst>
              <a:ext uri="{FF2B5EF4-FFF2-40B4-BE49-F238E27FC236}">
                <a16:creationId xmlns:a16="http://schemas.microsoft.com/office/drawing/2014/main" id="{C30DDF2E-268B-4194-8B18-EA7B03968131}"/>
              </a:ext>
            </a:extLst>
          </p:cNvPr>
          <p:cNvPicPr>
            <a:picLocks noChangeAspect="1"/>
          </p:cNvPicPr>
          <p:nvPr/>
        </p:nvPicPr>
        <p:blipFill rotWithShape="1">
          <a:blip r:embed="rId3"/>
          <a:srcRect l="9525" t="35978" r="7543" b="33521"/>
          <a:stretch/>
        </p:blipFill>
        <p:spPr>
          <a:xfrm>
            <a:off x="3183962" y="3400779"/>
            <a:ext cx="1190022" cy="437674"/>
          </a:xfrm>
          <a:prstGeom prst="rect">
            <a:avLst/>
          </a:prstGeom>
        </p:spPr>
      </p:pic>
      <p:sp>
        <p:nvSpPr>
          <p:cNvPr id="27" name="TextBox 26">
            <a:extLst>
              <a:ext uri="{FF2B5EF4-FFF2-40B4-BE49-F238E27FC236}">
                <a16:creationId xmlns:a16="http://schemas.microsoft.com/office/drawing/2014/main" id="{B8BDB11B-421A-4FF3-ACCD-C53AA5CD46C9}"/>
              </a:ext>
            </a:extLst>
          </p:cNvPr>
          <p:cNvSpPr txBox="1"/>
          <p:nvPr/>
        </p:nvSpPr>
        <p:spPr>
          <a:xfrm>
            <a:off x="6774290" y="175132"/>
            <a:ext cx="2054665" cy="184666"/>
          </a:xfrm>
          <a:prstGeom prst="rect">
            <a:avLst/>
          </a:prstGeom>
          <a:noFill/>
        </p:spPr>
        <p:txBody>
          <a:bodyPr wrap="none" lIns="0" tIns="0" rIns="0" bIns="0" rtlCol="0">
            <a:spAutoFit/>
          </a:bodyPr>
          <a:lstStyle/>
          <a:p>
            <a:pPr>
              <a:spcBef>
                <a:spcPts val="800"/>
              </a:spcBef>
            </a:pPr>
            <a:r>
              <a:rPr lang="en-US" sz="1200" b="1" dirty="0">
                <a:solidFill>
                  <a:schemeClr val="bg1"/>
                </a:solidFill>
                <a:latin typeface="Arial" panose="020B0604020202020204" pitchFamily="34" charset="0"/>
                <a:cs typeface="Arial" panose="020B0604020202020204" pitchFamily="34" charset="0"/>
              </a:rPr>
              <a:t>REMOVE AS APPROPRIATE</a:t>
            </a:r>
          </a:p>
        </p:txBody>
      </p:sp>
      <p:pic>
        <p:nvPicPr>
          <p:cNvPr id="28" name="Picture 27">
            <a:extLst>
              <a:ext uri="{FF2B5EF4-FFF2-40B4-BE49-F238E27FC236}">
                <a16:creationId xmlns:a16="http://schemas.microsoft.com/office/drawing/2014/main" id="{6EE85A44-50A5-44F6-9E42-648A4586AD95}"/>
              </a:ext>
            </a:extLst>
          </p:cNvPr>
          <p:cNvPicPr>
            <a:picLocks noChangeAspect="1"/>
          </p:cNvPicPr>
          <p:nvPr/>
        </p:nvPicPr>
        <p:blipFill>
          <a:blip r:embed="rId4"/>
          <a:stretch>
            <a:fillRect/>
          </a:stretch>
        </p:blipFill>
        <p:spPr>
          <a:xfrm>
            <a:off x="867733" y="1798275"/>
            <a:ext cx="1826230" cy="1946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3C548444-73C8-410F-8CBA-359243DD7AB8}"/>
              </a:ext>
            </a:extLst>
          </p:cNvPr>
          <p:cNvPicPr>
            <a:picLocks noChangeAspect="1"/>
          </p:cNvPicPr>
          <p:nvPr/>
        </p:nvPicPr>
        <p:blipFill>
          <a:blip r:embed="rId5"/>
          <a:stretch>
            <a:fillRect/>
          </a:stretch>
        </p:blipFill>
        <p:spPr>
          <a:xfrm>
            <a:off x="3175892" y="1319544"/>
            <a:ext cx="1234440" cy="294454"/>
          </a:xfrm>
          <a:prstGeom prst="rect">
            <a:avLst/>
          </a:prstGeom>
        </p:spPr>
      </p:pic>
      <p:pic>
        <p:nvPicPr>
          <p:cNvPr id="3" name="Picture 2">
            <a:extLst>
              <a:ext uri="{FF2B5EF4-FFF2-40B4-BE49-F238E27FC236}">
                <a16:creationId xmlns:a16="http://schemas.microsoft.com/office/drawing/2014/main" id="{05CF4F3F-EC4A-4C61-AF1C-552C89B1E033}"/>
              </a:ext>
            </a:extLst>
          </p:cNvPr>
          <p:cNvPicPr>
            <a:picLocks noChangeAspect="1"/>
          </p:cNvPicPr>
          <p:nvPr/>
        </p:nvPicPr>
        <p:blipFill>
          <a:blip r:embed="rId6"/>
          <a:stretch>
            <a:fillRect/>
          </a:stretch>
        </p:blipFill>
        <p:spPr>
          <a:xfrm>
            <a:off x="3059778" y="2201157"/>
            <a:ext cx="1388434" cy="437674"/>
          </a:xfrm>
          <a:prstGeom prst="rect">
            <a:avLst/>
          </a:prstGeom>
        </p:spPr>
      </p:pic>
      <p:sp>
        <p:nvSpPr>
          <p:cNvPr id="21" name="Rectangle 20">
            <a:extLst>
              <a:ext uri="{FF2B5EF4-FFF2-40B4-BE49-F238E27FC236}">
                <a16:creationId xmlns:a16="http://schemas.microsoft.com/office/drawing/2014/main" id="{A4B1CDE3-150E-4FA2-86B1-838E5D3500CD}"/>
              </a:ext>
            </a:extLst>
          </p:cNvPr>
          <p:cNvSpPr/>
          <p:nvPr/>
        </p:nvSpPr>
        <p:spPr>
          <a:xfrm>
            <a:off x="3240359" y="2673483"/>
            <a:ext cx="1027272" cy="354746"/>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65000"/>
                    <a:lumOff val="35000"/>
                  </a:schemeClr>
                </a:solidFill>
              </a:rPr>
              <a:t>2 Years</a:t>
            </a:r>
            <a:endParaRPr lang="en-US" b="1" dirty="0">
              <a:solidFill>
                <a:schemeClr val="tx1">
                  <a:lumMod val="65000"/>
                  <a:lumOff val="35000"/>
                </a:schemeClr>
              </a:solidFill>
            </a:endParaRPr>
          </a:p>
        </p:txBody>
      </p:sp>
      <p:sp>
        <p:nvSpPr>
          <p:cNvPr id="22" name="Rectangle 21">
            <a:extLst>
              <a:ext uri="{FF2B5EF4-FFF2-40B4-BE49-F238E27FC236}">
                <a16:creationId xmlns:a16="http://schemas.microsoft.com/office/drawing/2014/main" id="{742DCB35-1186-4C07-B233-D62776E89E62}"/>
              </a:ext>
            </a:extLst>
          </p:cNvPr>
          <p:cNvSpPr/>
          <p:nvPr/>
        </p:nvSpPr>
        <p:spPr>
          <a:xfrm>
            <a:off x="5683578" y="1402139"/>
            <a:ext cx="2485007" cy="646331"/>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Years in Nonprofit Technology</a:t>
            </a:r>
          </a:p>
        </p:txBody>
      </p:sp>
      <p:sp>
        <p:nvSpPr>
          <p:cNvPr id="23" name="Rectangle 22">
            <a:extLst>
              <a:ext uri="{FF2B5EF4-FFF2-40B4-BE49-F238E27FC236}">
                <a16:creationId xmlns:a16="http://schemas.microsoft.com/office/drawing/2014/main" id="{4F536724-D1DD-4444-B4CE-D133749673D5}"/>
              </a:ext>
            </a:extLst>
          </p:cNvPr>
          <p:cNvSpPr/>
          <p:nvPr/>
        </p:nvSpPr>
        <p:spPr>
          <a:xfrm>
            <a:off x="6124575" y="3709525"/>
            <a:ext cx="2070982" cy="397406"/>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Consultant</a:t>
            </a:r>
            <a:endParaRPr lang="en-US" b="1" dirty="0">
              <a:solidFill>
                <a:schemeClr val="tx1"/>
              </a:solidFill>
            </a:endParaRPr>
          </a:p>
        </p:txBody>
      </p:sp>
      <p:sp>
        <p:nvSpPr>
          <p:cNvPr id="25" name="Rectangle 24">
            <a:extLst>
              <a:ext uri="{FF2B5EF4-FFF2-40B4-BE49-F238E27FC236}">
                <a16:creationId xmlns:a16="http://schemas.microsoft.com/office/drawing/2014/main" id="{46F20945-82B2-4FF4-9590-5DD004ABAE76}"/>
              </a:ext>
            </a:extLst>
          </p:cNvPr>
          <p:cNvSpPr/>
          <p:nvPr/>
        </p:nvSpPr>
        <p:spPr>
          <a:xfrm>
            <a:off x="6124575" y="4026034"/>
            <a:ext cx="2112830" cy="272843"/>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Solution Architect</a:t>
            </a:r>
            <a:endParaRPr lang="en-US" b="1" dirty="0">
              <a:solidFill>
                <a:schemeClr val="tx1"/>
              </a:solidFill>
            </a:endParaRPr>
          </a:p>
        </p:txBody>
      </p:sp>
      <p:sp>
        <p:nvSpPr>
          <p:cNvPr id="26" name="Rectangle 25">
            <a:extLst>
              <a:ext uri="{FF2B5EF4-FFF2-40B4-BE49-F238E27FC236}">
                <a16:creationId xmlns:a16="http://schemas.microsoft.com/office/drawing/2014/main" id="{81A8E22D-65A0-4FC2-B4C3-9B18EC4E56A2}"/>
              </a:ext>
            </a:extLst>
          </p:cNvPr>
          <p:cNvSpPr/>
          <p:nvPr/>
        </p:nvSpPr>
        <p:spPr>
          <a:xfrm>
            <a:off x="5971835" y="4285368"/>
            <a:ext cx="2866305" cy="272843"/>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Data Integration Architect</a:t>
            </a:r>
            <a:endParaRPr lang="en-US" b="1" dirty="0">
              <a:solidFill>
                <a:schemeClr val="tx1"/>
              </a:solidFill>
            </a:endParaRPr>
          </a:p>
        </p:txBody>
      </p:sp>
      <p:pic>
        <p:nvPicPr>
          <p:cNvPr id="5" name="Picture 4">
            <a:extLst>
              <a:ext uri="{FF2B5EF4-FFF2-40B4-BE49-F238E27FC236}">
                <a16:creationId xmlns:a16="http://schemas.microsoft.com/office/drawing/2014/main" id="{2A3FE167-0F34-49A8-A79A-8C6C11616E13}"/>
              </a:ext>
            </a:extLst>
          </p:cNvPr>
          <p:cNvPicPr>
            <a:picLocks noChangeAspect="1"/>
          </p:cNvPicPr>
          <p:nvPr/>
        </p:nvPicPr>
        <p:blipFill>
          <a:blip r:embed="rId7"/>
          <a:stretch>
            <a:fillRect/>
          </a:stretch>
        </p:blipFill>
        <p:spPr>
          <a:xfrm>
            <a:off x="4561475" y="3530457"/>
            <a:ext cx="1371600" cy="867510"/>
          </a:xfrm>
          <a:prstGeom prst="rect">
            <a:avLst/>
          </a:prstGeom>
        </p:spPr>
      </p:pic>
      <p:sp>
        <p:nvSpPr>
          <p:cNvPr id="29" name="Rectangle 28">
            <a:extLst>
              <a:ext uri="{FF2B5EF4-FFF2-40B4-BE49-F238E27FC236}">
                <a16:creationId xmlns:a16="http://schemas.microsoft.com/office/drawing/2014/main" id="{79741527-3B5A-4AA8-BAEC-774E5ECA848F}"/>
              </a:ext>
            </a:extLst>
          </p:cNvPr>
          <p:cNvSpPr/>
          <p:nvPr/>
        </p:nvSpPr>
        <p:spPr>
          <a:xfrm>
            <a:off x="6124575" y="3531087"/>
            <a:ext cx="2070982" cy="316510"/>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Product Manager</a:t>
            </a:r>
            <a:endParaRPr lang="en-US" b="1" dirty="0">
              <a:solidFill>
                <a:schemeClr val="tx1"/>
              </a:solidFill>
            </a:endParaRPr>
          </a:p>
        </p:txBody>
      </p:sp>
    </p:spTree>
    <p:extLst>
      <p:ext uri="{BB962C8B-B14F-4D97-AF65-F5344CB8AC3E}">
        <p14:creationId xmlns:p14="http://schemas.microsoft.com/office/powerpoint/2010/main" val="150153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E36857-3403-4F79-ACF3-D8078B1E1BE6}"/>
              </a:ext>
            </a:extLst>
          </p:cNvPr>
          <p:cNvSpPr>
            <a:spLocks noGrp="1"/>
          </p:cNvSpPr>
          <p:nvPr>
            <p:ph type="title"/>
          </p:nvPr>
        </p:nvSpPr>
        <p:spPr/>
        <p:txBody>
          <a:bodyPr/>
          <a:lstStyle/>
          <a:p>
            <a:r>
              <a:rPr lang="en-US" dirty="0"/>
              <a:t>Do you Measure?  Do you think it’s Important?</a:t>
            </a:r>
          </a:p>
        </p:txBody>
      </p:sp>
      <p:sp>
        <p:nvSpPr>
          <p:cNvPr id="4" name="Content Placeholder 3">
            <a:extLst>
              <a:ext uri="{FF2B5EF4-FFF2-40B4-BE49-F238E27FC236}">
                <a16:creationId xmlns:a16="http://schemas.microsoft.com/office/drawing/2014/main" id="{97B6A4D7-B095-484B-97BB-88A9F1D3C37E}"/>
              </a:ext>
            </a:extLst>
          </p:cNvPr>
          <p:cNvSpPr>
            <a:spLocks noGrp="1"/>
          </p:cNvSpPr>
          <p:nvPr>
            <p:ph sz="half" idx="1"/>
          </p:nvPr>
        </p:nvSpPr>
        <p:spPr>
          <a:xfrm>
            <a:off x="609600" y="1391195"/>
            <a:ext cx="3693885" cy="3048725"/>
          </a:xfrm>
        </p:spPr>
        <p:txBody>
          <a:bodyPr/>
          <a:lstStyle/>
          <a:p>
            <a:r>
              <a:rPr lang="en-US" dirty="0"/>
              <a:t>Financial Efficiency</a:t>
            </a:r>
          </a:p>
          <a:p>
            <a:r>
              <a:rPr lang="en-US" dirty="0"/>
              <a:t>Metrics</a:t>
            </a:r>
          </a:p>
        </p:txBody>
      </p:sp>
      <p:pic>
        <p:nvPicPr>
          <p:cNvPr id="16" name="Content Placeholder 15">
            <a:extLst>
              <a:ext uri="{FF2B5EF4-FFF2-40B4-BE49-F238E27FC236}">
                <a16:creationId xmlns:a16="http://schemas.microsoft.com/office/drawing/2014/main" id="{1541472F-2493-48CC-9FDA-9EA7BB538F3F}"/>
              </a:ext>
            </a:extLst>
          </p:cNvPr>
          <p:cNvPicPr>
            <a:picLocks noGrp="1" noChangeAspect="1"/>
          </p:cNvPicPr>
          <p:nvPr>
            <p:ph sz="half" idx="2"/>
          </p:nvPr>
        </p:nvPicPr>
        <p:blipFill>
          <a:blip r:embed="rId3"/>
          <a:stretch>
            <a:fillRect/>
          </a:stretch>
        </p:blipFill>
        <p:spPr>
          <a:xfrm>
            <a:off x="4572000" y="1617240"/>
            <a:ext cx="3795712" cy="1909019"/>
          </a:xfrm>
          <a:prstGeom prst="rect">
            <a:avLst/>
          </a:prstGeom>
        </p:spPr>
      </p:pic>
    </p:spTree>
    <p:extLst>
      <p:ext uri="{BB962C8B-B14F-4D97-AF65-F5344CB8AC3E}">
        <p14:creationId xmlns:p14="http://schemas.microsoft.com/office/powerpoint/2010/main" val="267691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952ADD-20D9-4498-9407-44BE311CDC2B}"/>
              </a:ext>
            </a:extLst>
          </p:cNvPr>
          <p:cNvSpPr>
            <a:spLocks noGrp="1"/>
          </p:cNvSpPr>
          <p:nvPr>
            <p:ph type="title"/>
          </p:nvPr>
        </p:nvSpPr>
        <p:spPr>
          <a:xfrm>
            <a:off x="716280" y="231005"/>
            <a:ext cx="7925524" cy="688053"/>
          </a:xfrm>
        </p:spPr>
        <p:txBody>
          <a:bodyPr>
            <a:normAutofit/>
          </a:bodyPr>
          <a:lstStyle/>
          <a:p>
            <a:r>
              <a:rPr lang="en-US" dirty="0"/>
              <a:t>Financial Efficiency Metrics</a:t>
            </a:r>
          </a:p>
        </p:txBody>
      </p:sp>
      <p:pic>
        <p:nvPicPr>
          <p:cNvPr id="7" name="Content Placeholder 6">
            <a:extLst>
              <a:ext uri="{FF2B5EF4-FFF2-40B4-BE49-F238E27FC236}">
                <a16:creationId xmlns:a16="http://schemas.microsoft.com/office/drawing/2014/main" id="{E3048CAB-9E7B-4F65-AB70-BFEDFDAA0E66}"/>
              </a:ext>
            </a:extLst>
          </p:cNvPr>
          <p:cNvPicPr>
            <a:picLocks noGrp="1" noChangeAspect="1"/>
          </p:cNvPicPr>
          <p:nvPr>
            <p:ph sz="half" idx="2"/>
          </p:nvPr>
        </p:nvPicPr>
        <p:blipFill>
          <a:blip r:embed="rId3"/>
          <a:stretch>
            <a:fillRect/>
          </a:stretch>
        </p:blipFill>
        <p:spPr>
          <a:xfrm>
            <a:off x="3359150" y="1750306"/>
            <a:ext cx="2432050" cy="1720675"/>
          </a:xfrm>
          <a:prstGeom prst="rect">
            <a:avLst/>
          </a:prstGeom>
        </p:spPr>
      </p:pic>
      <p:pic>
        <p:nvPicPr>
          <p:cNvPr id="8" name="Content Placeholder 7">
            <a:extLst>
              <a:ext uri="{FF2B5EF4-FFF2-40B4-BE49-F238E27FC236}">
                <a16:creationId xmlns:a16="http://schemas.microsoft.com/office/drawing/2014/main" id="{D47A71A2-98CC-412F-B1E5-4F6850411E88}"/>
              </a:ext>
            </a:extLst>
          </p:cNvPr>
          <p:cNvPicPr>
            <a:picLocks noGrp="1" noChangeAspect="1"/>
          </p:cNvPicPr>
          <p:nvPr>
            <p:ph sz="half" idx="13"/>
          </p:nvPr>
        </p:nvPicPr>
        <p:blipFill>
          <a:blip r:embed="rId4"/>
          <a:stretch>
            <a:fillRect/>
          </a:stretch>
        </p:blipFill>
        <p:spPr>
          <a:xfrm>
            <a:off x="6108700" y="1752553"/>
            <a:ext cx="2425700" cy="1716182"/>
          </a:xfrm>
          <a:prstGeom prst="rect">
            <a:avLst/>
          </a:prstGeom>
        </p:spPr>
      </p:pic>
      <p:pic>
        <p:nvPicPr>
          <p:cNvPr id="11" name="Content Placeholder 10">
            <a:extLst>
              <a:ext uri="{FF2B5EF4-FFF2-40B4-BE49-F238E27FC236}">
                <a16:creationId xmlns:a16="http://schemas.microsoft.com/office/drawing/2014/main" id="{2FBC751F-35A0-4D44-AB83-D28563225A44}"/>
              </a:ext>
            </a:extLst>
          </p:cNvPr>
          <p:cNvPicPr>
            <a:picLocks noGrp="1" noChangeAspect="1"/>
          </p:cNvPicPr>
          <p:nvPr>
            <p:ph sz="half" idx="1"/>
          </p:nvPr>
        </p:nvPicPr>
        <p:blipFill>
          <a:blip r:embed="rId5"/>
          <a:stretch>
            <a:fillRect/>
          </a:stretch>
        </p:blipFill>
        <p:spPr>
          <a:xfrm>
            <a:off x="609600" y="1748060"/>
            <a:ext cx="2438400" cy="1725168"/>
          </a:xfrm>
          <a:prstGeom prst="rect">
            <a:avLst/>
          </a:prstGeom>
        </p:spPr>
      </p:pic>
    </p:spTree>
    <p:extLst>
      <p:ext uri="{BB962C8B-B14F-4D97-AF65-F5344CB8AC3E}">
        <p14:creationId xmlns:p14="http://schemas.microsoft.com/office/powerpoint/2010/main" val="4249698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E136367-FA2F-47D2-BC4D-2B82D214CCD3}"/>
              </a:ext>
            </a:extLst>
          </p:cNvPr>
          <p:cNvPicPr>
            <a:picLocks noGrp="1" noChangeAspect="1"/>
          </p:cNvPicPr>
          <p:nvPr>
            <p:ph sz="half" idx="2"/>
          </p:nvPr>
        </p:nvPicPr>
        <p:blipFill>
          <a:blip r:embed="rId3"/>
          <a:stretch>
            <a:fillRect/>
          </a:stretch>
        </p:blipFill>
        <p:spPr>
          <a:xfrm>
            <a:off x="4479196" y="1459606"/>
            <a:ext cx="3795712" cy="2224287"/>
          </a:xfrm>
          <a:prstGeom prst="rect">
            <a:avLst/>
          </a:prstGeom>
        </p:spPr>
      </p:pic>
      <p:sp>
        <p:nvSpPr>
          <p:cNvPr id="4" name="Content Placeholder 3">
            <a:extLst>
              <a:ext uri="{FF2B5EF4-FFF2-40B4-BE49-F238E27FC236}">
                <a16:creationId xmlns:a16="http://schemas.microsoft.com/office/drawing/2014/main" id="{97B6A4D7-B095-484B-97BB-88A9F1D3C37E}"/>
              </a:ext>
            </a:extLst>
          </p:cNvPr>
          <p:cNvSpPr>
            <a:spLocks noGrp="1"/>
          </p:cNvSpPr>
          <p:nvPr>
            <p:ph sz="half" idx="1"/>
          </p:nvPr>
        </p:nvSpPr>
        <p:spPr/>
        <p:txBody>
          <a:bodyPr/>
          <a:lstStyle/>
          <a:p>
            <a:r>
              <a:rPr lang="en-US" dirty="0"/>
              <a:t>Financial Capacity</a:t>
            </a:r>
          </a:p>
          <a:p>
            <a:r>
              <a:rPr lang="en-US" dirty="0"/>
              <a:t>Metrics</a:t>
            </a:r>
          </a:p>
        </p:txBody>
      </p:sp>
      <p:sp>
        <p:nvSpPr>
          <p:cNvPr id="6" name="Title 2">
            <a:extLst>
              <a:ext uri="{FF2B5EF4-FFF2-40B4-BE49-F238E27FC236}">
                <a16:creationId xmlns:a16="http://schemas.microsoft.com/office/drawing/2014/main" id="{20F3A1BD-4B18-486E-BBDC-F166CA492770}"/>
              </a:ext>
            </a:extLst>
          </p:cNvPr>
          <p:cNvSpPr txBox="1">
            <a:spLocks/>
          </p:cNvSpPr>
          <p:nvPr/>
        </p:nvSpPr>
        <p:spPr>
          <a:xfrm>
            <a:off x="853440" y="115536"/>
            <a:ext cx="7925524" cy="688053"/>
          </a:xfrm>
          <a:prstGeom prst="rect">
            <a:avLst/>
          </a:prstGeom>
        </p:spPr>
        <p:txBody>
          <a:bodyPr vert="horz" lIns="0" tIns="0" rIns="0" bIns="0" rtlCol="0" anchor="b"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en-US" dirty="0"/>
              <a:t>Do you Measure?  Do you think it’s Important?</a:t>
            </a:r>
          </a:p>
        </p:txBody>
      </p:sp>
    </p:spTree>
    <p:extLst>
      <p:ext uri="{BB962C8B-B14F-4D97-AF65-F5344CB8AC3E}">
        <p14:creationId xmlns:p14="http://schemas.microsoft.com/office/powerpoint/2010/main" val="418000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34EA7E-176E-4F2A-AB94-F9AFB3EECB9F}"/>
              </a:ext>
            </a:extLst>
          </p:cNvPr>
          <p:cNvSpPr>
            <a:spLocks noGrp="1"/>
          </p:cNvSpPr>
          <p:nvPr>
            <p:ph type="title"/>
          </p:nvPr>
        </p:nvSpPr>
        <p:spPr/>
        <p:txBody>
          <a:bodyPr/>
          <a:lstStyle/>
          <a:p>
            <a:r>
              <a:rPr lang="en-US" dirty="0"/>
              <a:t>Financial Capacity Metrics</a:t>
            </a:r>
          </a:p>
        </p:txBody>
      </p:sp>
      <p:pic>
        <p:nvPicPr>
          <p:cNvPr id="6" name="Content Placeholder 5">
            <a:extLst>
              <a:ext uri="{FF2B5EF4-FFF2-40B4-BE49-F238E27FC236}">
                <a16:creationId xmlns:a16="http://schemas.microsoft.com/office/drawing/2014/main" id="{9B9FE3F5-910B-4B8B-A80B-0019B552637A}"/>
              </a:ext>
            </a:extLst>
          </p:cNvPr>
          <p:cNvPicPr>
            <a:picLocks noGrp="1" noChangeAspect="1"/>
          </p:cNvPicPr>
          <p:nvPr>
            <p:ph sz="half" idx="1"/>
          </p:nvPr>
        </p:nvPicPr>
        <p:blipFill>
          <a:blip r:embed="rId3"/>
          <a:stretch>
            <a:fillRect/>
          </a:stretch>
        </p:blipFill>
        <p:spPr>
          <a:xfrm>
            <a:off x="609600" y="2052860"/>
            <a:ext cx="2438400" cy="1725168"/>
          </a:xfrm>
          <a:prstGeom prst="rect">
            <a:avLst/>
          </a:prstGeom>
        </p:spPr>
      </p:pic>
      <p:pic>
        <p:nvPicPr>
          <p:cNvPr id="7" name="Content Placeholder 6">
            <a:extLst>
              <a:ext uri="{FF2B5EF4-FFF2-40B4-BE49-F238E27FC236}">
                <a16:creationId xmlns:a16="http://schemas.microsoft.com/office/drawing/2014/main" id="{D24D85BF-2B50-4C78-875B-809DAA86031C}"/>
              </a:ext>
            </a:extLst>
          </p:cNvPr>
          <p:cNvPicPr>
            <a:picLocks noGrp="1" noChangeAspect="1"/>
          </p:cNvPicPr>
          <p:nvPr>
            <p:ph sz="half" idx="2"/>
          </p:nvPr>
        </p:nvPicPr>
        <p:blipFill>
          <a:blip r:embed="rId4"/>
          <a:stretch>
            <a:fillRect/>
          </a:stretch>
        </p:blipFill>
        <p:spPr>
          <a:xfrm>
            <a:off x="3359150" y="2055106"/>
            <a:ext cx="2432050" cy="1720675"/>
          </a:xfrm>
          <a:prstGeom prst="rect">
            <a:avLst/>
          </a:prstGeom>
        </p:spPr>
      </p:pic>
      <p:pic>
        <p:nvPicPr>
          <p:cNvPr id="8" name="Content Placeholder 7">
            <a:extLst>
              <a:ext uri="{FF2B5EF4-FFF2-40B4-BE49-F238E27FC236}">
                <a16:creationId xmlns:a16="http://schemas.microsoft.com/office/drawing/2014/main" id="{8AF17661-C7C8-4126-8B32-57B32176740C}"/>
              </a:ext>
            </a:extLst>
          </p:cNvPr>
          <p:cNvPicPr>
            <a:picLocks noGrp="1" noChangeAspect="1"/>
          </p:cNvPicPr>
          <p:nvPr>
            <p:ph sz="half" idx="13"/>
          </p:nvPr>
        </p:nvPicPr>
        <p:blipFill>
          <a:blip r:embed="rId5"/>
          <a:stretch>
            <a:fillRect/>
          </a:stretch>
        </p:blipFill>
        <p:spPr>
          <a:xfrm>
            <a:off x="6108700" y="2057353"/>
            <a:ext cx="2425700" cy="1716182"/>
          </a:xfrm>
          <a:prstGeom prst="rect">
            <a:avLst/>
          </a:prstGeom>
        </p:spPr>
      </p:pic>
    </p:spTree>
    <p:extLst>
      <p:ext uri="{BB962C8B-B14F-4D97-AF65-F5344CB8AC3E}">
        <p14:creationId xmlns:p14="http://schemas.microsoft.com/office/powerpoint/2010/main" val="2346121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7B6A4D7-B095-484B-97BB-88A9F1D3C37E}"/>
              </a:ext>
            </a:extLst>
          </p:cNvPr>
          <p:cNvSpPr>
            <a:spLocks noGrp="1"/>
          </p:cNvSpPr>
          <p:nvPr>
            <p:ph sz="half" idx="1"/>
          </p:nvPr>
        </p:nvSpPr>
        <p:spPr>
          <a:xfrm>
            <a:off x="609600" y="1391195"/>
            <a:ext cx="7513320" cy="3048725"/>
          </a:xfrm>
        </p:spPr>
        <p:txBody>
          <a:bodyPr/>
          <a:lstStyle/>
          <a:p>
            <a:r>
              <a:rPr lang="en-US" dirty="0"/>
              <a:t>What do you Measure Beyond Finances?</a:t>
            </a:r>
          </a:p>
        </p:txBody>
      </p:sp>
      <p:sp>
        <p:nvSpPr>
          <p:cNvPr id="2" name="Content Placeholder 1">
            <a:extLst>
              <a:ext uri="{FF2B5EF4-FFF2-40B4-BE49-F238E27FC236}">
                <a16:creationId xmlns:a16="http://schemas.microsoft.com/office/drawing/2014/main" id="{FB331D07-A32C-4B10-843A-426CE518A205}"/>
              </a:ext>
            </a:extLst>
          </p:cNvPr>
          <p:cNvSpPr>
            <a:spLocks noGrp="1"/>
          </p:cNvSpPr>
          <p:nvPr>
            <p:ph sz="half" idx="2"/>
          </p:nvPr>
        </p:nvSpPr>
        <p:spPr/>
        <p:txBody>
          <a:bodyPr/>
          <a:lstStyle/>
          <a:p>
            <a:endParaRPr lang="en-US" dirty="0"/>
          </a:p>
        </p:txBody>
      </p:sp>
      <p:sp>
        <p:nvSpPr>
          <p:cNvPr id="6" name="Title 5">
            <a:extLst>
              <a:ext uri="{FF2B5EF4-FFF2-40B4-BE49-F238E27FC236}">
                <a16:creationId xmlns:a16="http://schemas.microsoft.com/office/drawing/2014/main" id="{9D0DE08B-0C46-4FA3-9564-BA8D257F115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826106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4BBB83-2975-4457-BE20-CCAEAF99EA19}"/>
              </a:ext>
            </a:extLst>
          </p:cNvPr>
          <p:cNvPicPr>
            <a:picLocks noChangeAspect="1"/>
          </p:cNvPicPr>
          <p:nvPr/>
        </p:nvPicPr>
        <p:blipFill>
          <a:blip r:embed="rId3"/>
          <a:stretch>
            <a:fillRect/>
          </a:stretch>
        </p:blipFill>
        <p:spPr>
          <a:xfrm>
            <a:off x="762000" y="109537"/>
            <a:ext cx="7620000" cy="4924425"/>
          </a:xfrm>
          <a:prstGeom prst="rect">
            <a:avLst/>
          </a:prstGeom>
        </p:spPr>
      </p:pic>
    </p:spTree>
    <p:extLst>
      <p:ext uri="{BB962C8B-B14F-4D97-AF65-F5344CB8AC3E}">
        <p14:creationId xmlns:p14="http://schemas.microsoft.com/office/powerpoint/2010/main" val="3023985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7B6A4D7-B095-484B-97BB-88A9F1D3C37E}"/>
              </a:ext>
            </a:extLst>
          </p:cNvPr>
          <p:cNvSpPr>
            <a:spLocks noGrp="1"/>
          </p:cNvSpPr>
          <p:nvPr>
            <p:ph sz="half" idx="1"/>
          </p:nvPr>
        </p:nvSpPr>
        <p:spPr>
          <a:xfrm>
            <a:off x="609600" y="1391195"/>
            <a:ext cx="8260080" cy="3048725"/>
          </a:xfrm>
        </p:spPr>
        <p:txBody>
          <a:bodyPr/>
          <a:lstStyle/>
          <a:p>
            <a:r>
              <a:rPr lang="en-US" dirty="0"/>
              <a:t>What are your Challenges?</a:t>
            </a:r>
          </a:p>
        </p:txBody>
      </p:sp>
      <p:sp>
        <p:nvSpPr>
          <p:cNvPr id="2" name="Content Placeholder 1">
            <a:extLst>
              <a:ext uri="{FF2B5EF4-FFF2-40B4-BE49-F238E27FC236}">
                <a16:creationId xmlns:a16="http://schemas.microsoft.com/office/drawing/2014/main" id="{FB331D07-A32C-4B10-843A-426CE518A205}"/>
              </a:ext>
            </a:extLst>
          </p:cNvPr>
          <p:cNvSpPr>
            <a:spLocks noGrp="1"/>
          </p:cNvSpPr>
          <p:nvPr>
            <p:ph sz="half" idx="2"/>
          </p:nvPr>
        </p:nvSpPr>
        <p:spPr/>
        <p:txBody>
          <a:bodyPr/>
          <a:lstStyle/>
          <a:p>
            <a:endParaRPr lang="en-US" dirty="0"/>
          </a:p>
        </p:txBody>
      </p:sp>
      <p:sp>
        <p:nvSpPr>
          <p:cNvPr id="6" name="Title 5">
            <a:extLst>
              <a:ext uri="{FF2B5EF4-FFF2-40B4-BE49-F238E27FC236}">
                <a16:creationId xmlns:a16="http://schemas.microsoft.com/office/drawing/2014/main" id="{9D0DE08B-0C46-4FA3-9564-BA8D257F115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84490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67F7CD-C966-4FDD-88DD-5D8675F16007}"/>
              </a:ext>
            </a:extLst>
          </p:cNvPr>
          <p:cNvPicPr>
            <a:picLocks noChangeAspect="1"/>
          </p:cNvPicPr>
          <p:nvPr/>
        </p:nvPicPr>
        <p:blipFill>
          <a:blip r:embed="rId3"/>
          <a:stretch>
            <a:fillRect/>
          </a:stretch>
        </p:blipFill>
        <p:spPr>
          <a:xfrm>
            <a:off x="0" y="704180"/>
            <a:ext cx="9144000" cy="3735140"/>
          </a:xfrm>
          <a:prstGeom prst="rect">
            <a:avLst/>
          </a:prstGeom>
        </p:spPr>
      </p:pic>
    </p:spTree>
    <p:extLst>
      <p:ext uri="{BB962C8B-B14F-4D97-AF65-F5344CB8AC3E}">
        <p14:creationId xmlns:p14="http://schemas.microsoft.com/office/powerpoint/2010/main" val="4151903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F86E88-35DA-4D7A-A730-21F23D52F3F8}"/>
              </a:ext>
            </a:extLst>
          </p:cNvPr>
          <p:cNvPicPr>
            <a:picLocks noChangeAspect="1"/>
          </p:cNvPicPr>
          <p:nvPr/>
        </p:nvPicPr>
        <p:blipFill>
          <a:blip r:embed="rId3"/>
          <a:stretch>
            <a:fillRect/>
          </a:stretch>
        </p:blipFill>
        <p:spPr>
          <a:xfrm>
            <a:off x="1714500" y="3522490"/>
            <a:ext cx="5715000" cy="1514475"/>
          </a:xfrm>
          <a:prstGeom prst="rect">
            <a:avLst/>
          </a:prstGeom>
        </p:spPr>
      </p:pic>
      <p:pic>
        <p:nvPicPr>
          <p:cNvPr id="5" name="Picture 4">
            <a:extLst>
              <a:ext uri="{FF2B5EF4-FFF2-40B4-BE49-F238E27FC236}">
                <a16:creationId xmlns:a16="http://schemas.microsoft.com/office/drawing/2014/main" id="{B473880D-7D80-467D-9004-941F1F2D406D}"/>
              </a:ext>
            </a:extLst>
          </p:cNvPr>
          <p:cNvPicPr>
            <a:picLocks noChangeAspect="1"/>
          </p:cNvPicPr>
          <p:nvPr/>
        </p:nvPicPr>
        <p:blipFill>
          <a:blip r:embed="rId4"/>
          <a:stretch>
            <a:fillRect/>
          </a:stretch>
        </p:blipFill>
        <p:spPr>
          <a:xfrm>
            <a:off x="1714500" y="1"/>
            <a:ext cx="5715000" cy="1821656"/>
          </a:xfrm>
          <a:prstGeom prst="rect">
            <a:avLst/>
          </a:prstGeom>
        </p:spPr>
      </p:pic>
      <p:pic>
        <p:nvPicPr>
          <p:cNvPr id="7" name="Picture 6">
            <a:extLst>
              <a:ext uri="{FF2B5EF4-FFF2-40B4-BE49-F238E27FC236}">
                <a16:creationId xmlns:a16="http://schemas.microsoft.com/office/drawing/2014/main" id="{DE3A4337-A964-497D-A531-9140140B87B0}"/>
              </a:ext>
            </a:extLst>
          </p:cNvPr>
          <p:cNvPicPr>
            <a:picLocks noChangeAspect="1"/>
          </p:cNvPicPr>
          <p:nvPr/>
        </p:nvPicPr>
        <p:blipFill>
          <a:blip r:embed="rId5"/>
          <a:stretch>
            <a:fillRect/>
          </a:stretch>
        </p:blipFill>
        <p:spPr>
          <a:xfrm>
            <a:off x="1714500" y="1700833"/>
            <a:ext cx="5715000" cy="2014538"/>
          </a:xfrm>
          <a:prstGeom prst="rect">
            <a:avLst/>
          </a:prstGeom>
        </p:spPr>
      </p:pic>
    </p:spTree>
    <p:extLst>
      <p:ext uri="{BB962C8B-B14F-4D97-AF65-F5344CB8AC3E}">
        <p14:creationId xmlns:p14="http://schemas.microsoft.com/office/powerpoint/2010/main" val="589790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D935C5-606B-42D8-BF64-3F867365C7E0}"/>
              </a:ext>
            </a:extLst>
          </p:cNvPr>
          <p:cNvPicPr>
            <a:picLocks noChangeAspect="1"/>
          </p:cNvPicPr>
          <p:nvPr/>
        </p:nvPicPr>
        <p:blipFill rotWithShape="1">
          <a:blip r:embed="rId3"/>
          <a:srcRect t="4963"/>
          <a:stretch/>
        </p:blipFill>
        <p:spPr>
          <a:xfrm>
            <a:off x="1714500" y="0"/>
            <a:ext cx="5715000" cy="2566331"/>
          </a:xfrm>
          <a:prstGeom prst="rect">
            <a:avLst/>
          </a:prstGeom>
        </p:spPr>
      </p:pic>
      <p:pic>
        <p:nvPicPr>
          <p:cNvPr id="5" name="Picture 4">
            <a:extLst>
              <a:ext uri="{FF2B5EF4-FFF2-40B4-BE49-F238E27FC236}">
                <a16:creationId xmlns:a16="http://schemas.microsoft.com/office/drawing/2014/main" id="{2616223B-CCCF-47A4-AF22-64635369E46C}"/>
              </a:ext>
            </a:extLst>
          </p:cNvPr>
          <p:cNvPicPr>
            <a:picLocks noChangeAspect="1"/>
          </p:cNvPicPr>
          <p:nvPr/>
        </p:nvPicPr>
        <p:blipFill rotWithShape="1">
          <a:blip r:embed="rId4"/>
          <a:srcRect b="9693"/>
          <a:stretch/>
        </p:blipFill>
        <p:spPr>
          <a:xfrm>
            <a:off x="1714500" y="1492059"/>
            <a:ext cx="5715000" cy="3651441"/>
          </a:xfrm>
          <a:prstGeom prst="rect">
            <a:avLst/>
          </a:prstGeom>
        </p:spPr>
      </p:pic>
      <p:sp>
        <p:nvSpPr>
          <p:cNvPr id="2" name="TextBox 1">
            <a:extLst>
              <a:ext uri="{FF2B5EF4-FFF2-40B4-BE49-F238E27FC236}">
                <a16:creationId xmlns:a16="http://schemas.microsoft.com/office/drawing/2014/main" id="{D5306EEF-C789-462A-82BC-D37B2C9115DA}"/>
              </a:ext>
            </a:extLst>
          </p:cNvPr>
          <p:cNvSpPr txBox="1"/>
          <p:nvPr/>
        </p:nvSpPr>
        <p:spPr>
          <a:xfrm>
            <a:off x="2252456" y="2679543"/>
            <a:ext cx="767798" cy="300082"/>
          </a:xfrm>
          <a:prstGeom prst="rect">
            <a:avLst/>
          </a:prstGeom>
          <a:noFill/>
        </p:spPr>
        <p:txBody>
          <a:bodyPr wrap="square" rtlCol="0">
            <a:spAutoFit/>
          </a:bodyPr>
          <a:lstStyle/>
          <a:p>
            <a:pPr defTabSz="685800"/>
            <a:r>
              <a:rPr lang="en-US" sz="1350" dirty="0">
                <a:solidFill>
                  <a:srgbClr val="FF0000"/>
                </a:solidFill>
                <a:latin typeface="Arial"/>
              </a:rPr>
              <a:t>27%</a:t>
            </a:r>
          </a:p>
        </p:txBody>
      </p:sp>
      <p:sp>
        <p:nvSpPr>
          <p:cNvPr id="6" name="TextBox 5">
            <a:extLst>
              <a:ext uri="{FF2B5EF4-FFF2-40B4-BE49-F238E27FC236}">
                <a16:creationId xmlns:a16="http://schemas.microsoft.com/office/drawing/2014/main" id="{860713DD-F2C5-4F47-8CB0-272786E3957C}"/>
              </a:ext>
            </a:extLst>
          </p:cNvPr>
          <p:cNvSpPr txBox="1"/>
          <p:nvPr/>
        </p:nvSpPr>
        <p:spPr>
          <a:xfrm>
            <a:off x="3062494" y="2345938"/>
            <a:ext cx="767798" cy="300082"/>
          </a:xfrm>
          <a:prstGeom prst="rect">
            <a:avLst/>
          </a:prstGeom>
          <a:noFill/>
        </p:spPr>
        <p:txBody>
          <a:bodyPr wrap="square" rtlCol="0">
            <a:spAutoFit/>
          </a:bodyPr>
          <a:lstStyle/>
          <a:p>
            <a:pPr defTabSz="685800"/>
            <a:r>
              <a:rPr lang="en-US" sz="1350" dirty="0">
                <a:solidFill>
                  <a:srgbClr val="FF0000"/>
                </a:solidFill>
                <a:latin typeface="Arial"/>
              </a:rPr>
              <a:t>37%</a:t>
            </a:r>
          </a:p>
        </p:txBody>
      </p:sp>
      <p:sp>
        <p:nvSpPr>
          <p:cNvPr id="7" name="TextBox 6">
            <a:extLst>
              <a:ext uri="{FF2B5EF4-FFF2-40B4-BE49-F238E27FC236}">
                <a16:creationId xmlns:a16="http://schemas.microsoft.com/office/drawing/2014/main" id="{84EECE17-4B8A-472D-BA83-2FFC968F3DAC}"/>
              </a:ext>
            </a:extLst>
          </p:cNvPr>
          <p:cNvSpPr txBox="1"/>
          <p:nvPr/>
        </p:nvSpPr>
        <p:spPr>
          <a:xfrm>
            <a:off x="3872533" y="2622937"/>
            <a:ext cx="767798" cy="300082"/>
          </a:xfrm>
          <a:prstGeom prst="rect">
            <a:avLst/>
          </a:prstGeom>
          <a:noFill/>
        </p:spPr>
        <p:txBody>
          <a:bodyPr wrap="square" rtlCol="0">
            <a:spAutoFit/>
          </a:bodyPr>
          <a:lstStyle/>
          <a:p>
            <a:pPr defTabSz="685800"/>
            <a:r>
              <a:rPr lang="en-US" sz="1350" dirty="0">
                <a:solidFill>
                  <a:srgbClr val="FF0000"/>
                </a:solidFill>
                <a:latin typeface="Arial"/>
              </a:rPr>
              <a:t>30%</a:t>
            </a:r>
          </a:p>
        </p:txBody>
      </p:sp>
    </p:spTree>
    <p:extLst>
      <p:ext uri="{BB962C8B-B14F-4D97-AF65-F5344CB8AC3E}">
        <p14:creationId xmlns:p14="http://schemas.microsoft.com/office/powerpoint/2010/main" val="2344644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7010" y="300789"/>
            <a:ext cx="8734686" cy="688053"/>
          </a:xfrm>
        </p:spPr>
        <p:txBody>
          <a:bodyPr/>
          <a:lstStyle/>
          <a:p>
            <a:r>
              <a:rPr lang="en-US" dirty="0">
                <a:latin typeface="Arial Black" panose="020B0A04020102020204" pitchFamily="34" charset="0"/>
              </a:rPr>
              <a:t>Fredrik Winsnes, </a:t>
            </a:r>
            <a:br>
              <a:rPr lang="en-US" dirty="0">
                <a:latin typeface="Arial Black" panose="020B0A04020102020204" pitchFamily="34" charset="0"/>
              </a:rPr>
            </a:br>
            <a:r>
              <a:rPr lang="en-US" dirty="0">
                <a:latin typeface="Arial Black" panose="020B0A04020102020204" pitchFamily="34" charset="0"/>
              </a:rPr>
              <a:t>Director Center for Digital Nonprofit</a:t>
            </a:r>
          </a:p>
        </p:txBody>
      </p:sp>
      <p:sp>
        <p:nvSpPr>
          <p:cNvPr id="50" name="Rectangle 49">
            <a:extLst>
              <a:ext uri="{FF2B5EF4-FFF2-40B4-BE49-F238E27FC236}">
                <a16:creationId xmlns:a16="http://schemas.microsoft.com/office/drawing/2014/main" id="{7CE51A1A-D2F3-42AE-A71E-50370760C39E}"/>
              </a:ext>
            </a:extLst>
          </p:cNvPr>
          <p:cNvSpPr/>
          <p:nvPr/>
        </p:nvSpPr>
        <p:spPr>
          <a:xfrm>
            <a:off x="609600" y="1165416"/>
            <a:ext cx="2420319" cy="3524076"/>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6AFD3F-5141-4B36-9880-5F26A5152C61}"/>
              </a:ext>
            </a:extLst>
          </p:cNvPr>
          <p:cNvSpPr txBox="1"/>
          <p:nvPr/>
        </p:nvSpPr>
        <p:spPr>
          <a:xfrm>
            <a:off x="707010" y="1271614"/>
            <a:ext cx="2352768"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Director</a:t>
            </a:r>
          </a:p>
          <a:p>
            <a:pPr algn="ctr"/>
            <a:r>
              <a:rPr lang="en-US" sz="1400" b="1" dirty="0">
                <a:latin typeface="Arial" panose="020B0604020202020204" pitchFamily="34" charset="0"/>
                <a:cs typeface="Arial" panose="020B0604020202020204" pitchFamily="34" charset="0"/>
              </a:rPr>
              <a:t>Center for Digital Nonprofit</a:t>
            </a:r>
          </a:p>
        </p:txBody>
      </p:sp>
      <p:sp>
        <p:nvSpPr>
          <p:cNvPr id="54" name="Rectangle 53">
            <a:extLst>
              <a:ext uri="{FF2B5EF4-FFF2-40B4-BE49-F238E27FC236}">
                <a16:creationId xmlns:a16="http://schemas.microsoft.com/office/drawing/2014/main" id="{9F807A6D-6097-49F3-881A-1C514ACAF03B}"/>
              </a:ext>
            </a:extLst>
          </p:cNvPr>
          <p:cNvSpPr/>
          <p:nvPr/>
        </p:nvSpPr>
        <p:spPr>
          <a:xfrm>
            <a:off x="4548297" y="1165416"/>
            <a:ext cx="4298620" cy="929070"/>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a:t>
            </a:r>
          </a:p>
        </p:txBody>
      </p:sp>
      <p:sp>
        <p:nvSpPr>
          <p:cNvPr id="55" name="Rectangle 54">
            <a:extLst>
              <a:ext uri="{FF2B5EF4-FFF2-40B4-BE49-F238E27FC236}">
                <a16:creationId xmlns:a16="http://schemas.microsoft.com/office/drawing/2014/main" id="{AA624AF3-31E9-441E-870E-E28B9D191781}"/>
              </a:ext>
            </a:extLst>
          </p:cNvPr>
          <p:cNvSpPr/>
          <p:nvPr/>
        </p:nvSpPr>
        <p:spPr>
          <a:xfrm>
            <a:off x="4522715" y="2242331"/>
            <a:ext cx="4298620" cy="1005840"/>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latin typeface="Arial Black" panose="020B0A04020102020204" pitchFamily="34" charset="0"/>
              </a:rPr>
              <a:t>Mobile and Cloud Technologies</a:t>
            </a:r>
          </a:p>
          <a:p>
            <a:pPr algn="ctr"/>
            <a:r>
              <a:rPr lang="en-US" sz="2000" dirty="0">
                <a:solidFill>
                  <a:schemeClr val="tx1">
                    <a:lumMod val="65000"/>
                    <a:lumOff val="35000"/>
                  </a:schemeClr>
                </a:solidFill>
                <a:latin typeface="Arial Black" panose="020B0A04020102020204" pitchFamily="34" charset="0"/>
              </a:rPr>
              <a:t>Kenya and Mozambique</a:t>
            </a:r>
          </a:p>
        </p:txBody>
      </p:sp>
      <p:sp>
        <p:nvSpPr>
          <p:cNvPr id="56" name="Rectangle 55">
            <a:extLst>
              <a:ext uri="{FF2B5EF4-FFF2-40B4-BE49-F238E27FC236}">
                <a16:creationId xmlns:a16="http://schemas.microsoft.com/office/drawing/2014/main" id="{DB9F1E3B-2A6D-40DA-BBE9-85EBC68EB1BF}"/>
              </a:ext>
            </a:extLst>
          </p:cNvPr>
          <p:cNvSpPr/>
          <p:nvPr/>
        </p:nvSpPr>
        <p:spPr>
          <a:xfrm>
            <a:off x="4522715" y="3400779"/>
            <a:ext cx="4306240" cy="1135518"/>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latin typeface="Arial Black" panose="020B0A04020102020204" pitchFamily="34" charset="0"/>
              </a:rPr>
              <a:t>Program Manager</a:t>
            </a:r>
          </a:p>
          <a:p>
            <a:pPr algn="ctr"/>
            <a:r>
              <a:rPr lang="en-US" sz="2400" dirty="0">
                <a:solidFill>
                  <a:schemeClr val="tx1">
                    <a:lumMod val="65000"/>
                    <a:lumOff val="35000"/>
                  </a:schemeClr>
                </a:solidFill>
                <a:latin typeface="Arial Black" panose="020B0A04020102020204" pitchFamily="34" charset="0"/>
              </a:rPr>
              <a:t>Director of Technology</a:t>
            </a:r>
          </a:p>
        </p:txBody>
      </p:sp>
      <p:sp>
        <p:nvSpPr>
          <p:cNvPr id="59" name="Rectangle 58">
            <a:extLst>
              <a:ext uri="{FF2B5EF4-FFF2-40B4-BE49-F238E27FC236}">
                <a16:creationId xmlns:a16="http://schemas.microsoft.com/office/drawing/2014/main" id="{6E26AD6D-480A-47BA-AB73-D286DAD1CB0E}"/>
              </a:ext>
            </a:extLst>
          </p:cNvPr>
          <p:cNvSpPr/>
          <p:nvPr/>
        </p:nvSpPr>
        <p:spPr>
          <a:xfrm>
            <a:off x="4673785" y="1313261"/>
            <a:ext cx="1371600" cy="646331"/>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lumMod val="65000"/>
                    <a:lumOff val="35000"/>
                  </a:schemeClr>
                </a:solidFill>
              </a:rPr>
              <a:t>25+</a:t>
            </a:r>
            <a:endParaRPr lang="en-US" b="1" dirty="0">
              <a:solidFill>
                <a:schemeClr val="tx1">
                  <a:lumMod val="65000"/>
                  <a:lumOff val="35000"/>
                </a:schemeClr>
              </a:solidFill>
            </a:endParaRPr>
          </a:p>
        </p:txBody>
      </p:sp>
      <p:sp>
        <p:nvSpPr>
          <p:cNvPr id="57" name="Rectangle 56">
            <a:extLst>
              <a:ext uri="{FF2B5EF4-FFF2-40B4-BE49-F238E27FC236}">
                <a16:creationId xmlns:a16="http://schemas.microsoft.com/office/drawing/2014/main" id="{E1C0BF43-83BD-4910-99A7-08B0A49CF0EE}"/>
              </a:ext>
            </a:extLst>
          </p:cNvPr>
          <p:cNvSpPr/>
          <p:nvPr/>
        </p:nvSpPr>
        <p:spPr>
          <a:xfrm>
            <a:off x="3113182" y="1131024"/>
            <a:ext cx="1261148" cy="3544294"/>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TextBox 26">
            <a:extLst>
              <a:ext uri="{FF2B5EF4-FFF2-40B4-BE49-F238E27FC236}">
                <a16:creationId xmlns:a16="http://schemas.microsoft.com/office/drawing/2014/main" id="{B8BDB11B-421A-4FF3-ACCD-C53AA5CD46C9}"/>
              </a:ext>
            </a:extLst>
          </p:cNvPr>
          <p:cNvSpPr txBox="1"/>
          <p:nvPr/>
        </p:nvSpPr>
        <p:spPr>
          <a:xfrm>
            <a:off x="6774290" y="175132"/>
            <a:ext cx="2054665" cy="184666"/>
          </a:xfrm>
          <a:prstGeom prst="rect">
            <a:avLst/>
          </a:prstGeom>
          <a:noFill/>
        </p:spPr>
        <p:txBody>
          <a:bodyPr wrap="none" lIns="0" tIns="0" rIns="0" bIns="0" rtlCol="0">
            <a:spAutoFit/>
          </a:bodyPr>
          <a:lstStyle/>
          <a:p>
            <a:pPr>
              <a:spcBef>
                <a:spcPts val="800"/>
              </a:spcBef>
            </a:pPr>
            <a:r>
              <a:rPr lang="en-US" sz="1200" b="1" dirty="0">
                <a:solidFill>
                  <a:schemeClr val="bg1"/>
                </a:solidFill>
                <a:latin typeface="Arial" panose="020B0604020202020204" pitchFamily="34" charset="0"/>
                <a:cs typeface="Arial" panose="020B0604020202020204" pitchFamily="34" charset="0"/>
              </a:rPr>
              <a:t>REMOVE AS APPROPRIATE</a:t>
            </a:r>
          </a:p>
        </p:txBody>
      </p:sp>
      <p:pic>
        <p:nvPicPr>
          <p:cNvPr id="28" name="Picture 27">
            <a:extLst>
              <a:ext uri="{FF2B5EF4-FFF2-40B4-BE49-F238E27FC236}">
                <a16:creationId xmlns:a16="http://schemas.microsoft.com/office/drawing/2014/main" id="{6EE85A44-50A5-44F6-9E42-648A4586AD95}"/>
              </a:ext>
            </a:extLst>
          </p:cNvPr>
          <p:cNvPicPr>
            <a:picLocks noChangeAspect="1"/>
          </p:cNvPicPr>
          <p:nvPr/>
        </p:nvPicPr>
        <p:blipFill>
          <a:blip r:embed="rId3"/>
          <a:stretch>
            <a:fillRect/>
          </a:stretch>
        </p:blipFill>
        <p:spPr>
          <a:xfrm>
            <a:off x="1029997" y="1905001"/>
            <a:ext cx="1579524" cy="2318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a:extLst>
              <a:ext uri="{FF2B5EF4-FFF2-40B4-BE49-F238E27FC236}">
                <a16:creationId xmlns:a16="http://schemas.microsoft.com/office/drawing/2014/main" id="{742DCB35-1186-4C07-B233-D62776E89E62}"/>
              </a:ext>
            </a:extLst>
          </p:cNvPr>
          <p:cNvSpPr/>
          <p:nvPr/>
        </p:nvSpPr>
        <p:spPr>
          <a:xfrm>
            <a:off x="5943349" y="1292421"/>
            <a:ext cx="2493641" cy="646331"/>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Years Technology Leadership</a:t>
            </a:r>
          </a:p>
        </p:txBody>
      </p:sp>
      <p:pic>
        <p:nvPicPr>
          <p:cNvPr id="30" name="Picture 29">
            <a:extLst>
              <a:ext uri="{FF2B5EF4-FFF2-40B4-BE49-F238E27FC236}">
                <a16:creationId xmlns:a16="http://schemas.microsoft.com/office/drawing/2014/main" id="{A2E77F3B-7EF4-440F-9F95-1600D5F62DDA}"/>
              </a:ext>
            </a:extLst>
          </p:cNvPr>
          <p:cNvPicPr>
            <a:picLocks noChangeAspect="1"/>
          </p:cNvPicPr>
          <p:nvPr/>
        </p:nvPicPr>
        <p:blipFill rotWithShape="1">
          <a:blip r:embed="rId4"/>
          <a:srcRect t="10064" b="-9802"/>
          <a:stretch/>
        </p:blipFill>
        <p:spPr>
          <a:xfrm>
            <a:off x="3296083" y="3430570"/>
            <a:ext cx="1000125" cy="1075935"/>
          </a:xfrm>
          <a:prstGeom prst="rect">
            <a:avLst/>
          </a:prstGeom>
        </p:spPr>
      </p:pic>
      <p:sp>
        <p:nvSpPr>
          <p:cNvPr id="34" name="Rectangle 33">
            <a:extLst>
              <a:ext uri="{FF2B5EF4-FFF2-40B4-BE49-F238E27FC236}">
                <a16:creationId xmlns:a16="http://schemas.microsoft.com/office/drawing/2014/main" id="{FB125664-7D28-4AE8-B168-BF69DA6B2E45}"/>
              </a:ext>
            </a:extLst>
          </p:cNvPr>
          <p:cNvSpPr/>
          <p:nvPr/>
        </p:nvSpPr>
        <p:spPr>
          <a:xfrm>
            <a:off x="3198673" y="4294198"/>
            <a:ext cx="1027272" cy="354746"/>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65000"/>
                    <a:lumOff val="35000"/>
                  </a:schemeClr>
                </a:solidFill>
              </a:rPr>
              <a:t>Microsoft</a:t>
            </a:r>
            <a:endParaRPr lang="en-US" b="1" dirty="0">
              <a:solidFill>
                <a:schemeClr val="tx1">
                  <a:lumMod val="65000"/>
                  <a:lumOff val="35000"/>
                </a:schemeClr>
              </a:solidFill>
            </a:endParaRPr>
          </a:p>
        </p:txBody>
      </p:sp>
      <p:pic>
        <p:nvPicPr>
          <p:cNvPr id="7" name="Picture 6">
            <a:extLst>
              <a:ext uri="{FF2B5EF4-FFF2-40B4-BE49-F238E27FC236}">
                <a16:creationId xmlns:a16="http://schemas.microsoft.com/office/drawing/2014/main" id="{1A01092F-B978-4071-9593-A30FFD64C80A}"/>
              </a:ext>
            </a:extLst>
          </p:cNvPr>
          <p:cNvPicPr>
            <a:picLocks noChangeAspect="1"/>
          </p:cNvPicPr>
          <p:nvPr/>
        </p:nvPicPr>
        <p:blipFill>
          <a:blip r:embed="rId5"/>
          <a:stretch>
            <a:fillRect/>
          </a:stretch>
        </p:blipFill>
        <p:spPr>
          <a:xfrm>
            <a:off x="3406771" y="2172022"/>
            <a:ext cx="778748" cy="914400"/>
          </a:xfrm>
          <a:prstGeom prst="rect">
            <a:avLst/>
          </a:prstGeom>
        </p:spPr>
      </p:pic>
      <p:pic>
        <p:nvPicPr>
          <p:cNvPr id="36" name="Picture 35">
            <a:extLst>
              <a:ext uri="{FF2B5EF4-FFF2-40B4-BE49-F238E27FC236}">
                <a16:creationId xmlns:a16="http://schemas.microsoft.com/office/drawing/2014/main" id="{C3CF369E-3E1A-46BD-A1B3-F7BD690E226B}"/>
              </a:ext>
            </a:extLst>
          </p:cNvPr>
          <p:cNvPicPr>
            <a:picLocks noChangeAspect="1"/>
          </p:cNvPicPr>
          <p:nvPr/>
        </p:nvPicPr>
        <p:blipFill rotWithShape="1">
          <a:blip r:embed="rId6"/>
          <a:srcRect t="6323"/>
          <a:stretch/>
        </p:blipFill>
        <p:spPr>
          <a:xfrm>
            <a:off x="3237322" y="1377623"/>
            <a:ext cx="1170432" cy="367551"/>
          </a:xfrm>
          <a:prstGeom prst="rect">
            <a:avLst/>
          </a:prstGeom>
        </p:spPr>
      </p:pic>
    </p:spTree>
    <p:extLst>
      <p:ext uri="{BB962C8B-B14F-4D97-AF65-F5344CB8AC3E}">
        <p14:creationId xmlns:p14="http://schemas.microsoft.com/office/powerpoint/2010/main" val="364714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CC16BC-4869-4716-920D-AC9FA850DD44}"/>
              </a:ext>
            </a:extLst>
          </p:cNvPr>
          <p:cNvPicPr>
            <a:picLocks noChangeAspect="1"/>
          </p:cNvPicPr>
          <p:nvPr/>
        </p:nvPicPr>
        <p:blipFill>
          <a:blip r:embed="rId3"/>
          <a:stretch>
            <a:fillRect/>
          </a:stretch>
        </p:blipFill>
        <p:spPr>
          <a:xfrm>
            <a:off x="1298828" y="0"/>
            <a:ext cx="6077991" cy="5143500"/>
          </a:xfrm>
          <a:prstGeom prst="rect">
            <a:avLst/>
          </a:prstGeom>
        </p:spPr>
      </p:pic>
      <p:pic>
        <p:nvPicPr>
          <p:cNvPr id="9" name="Picture 8">
            <a:extLst>
              <a:ext uri="{FF2B5EF4-FFF2-40B4-BE49-F238E27FC236}">
                <a16:creationId xmlns:a16="http://schemas.microsoft.com/office/drawing/2014/main" id="{562286A6-8330-4358-8AC9-73E47BE8C2CD}"/>
              </a:ext>
            </a:extLst>
          </p:cNvPr>
          <p:cNvPicPr>
            <a:picLocks noChangeAspect="1"/>
          </p:cNvPicPr>
          <p:nvPr/>
        </p:nvPicPr>
        <p:blipFill>
          <a:blip r:embed="rId4"/>
          <a:stretch>
            <a:fillRect/>
          </a:stretch>
        </p:blipFill>
        <p:spPr>
          <a:xfrm rot="16200000">
            <a:off x="-1952649" y="1877092"/>
            <a:ext cx="5257800" cy="1275017"/>
          </a:xfrm>
          <a:prstGeom prst="rect">
            <a:avLst/>
          </a:prstGeom>
        </p:spPr>
      </p:pic>
      <p:pic>
        <p:nvPicPr>
          <p:cNvPr id="11" name="Picture 10">
            <a:extLst>
              <a:ext uri="{FF2B5EF4-FFF2-40B4-BE49-F238E27FC236}">
                <a16:creationId xmlns:a16="http://schemas.microsoft.com/office/drawing/2014/main" id="{FFBE53B2-4641-49B6-99A6-CC8D110EEA04}"/>
              </a:ext>
            </a:extLst>
          </p:cNvPr>
          <p:cNvPicPr>
            <a:picLocks noChangeAspect="1"/>
          </p:cNvPicPr>
          <p:nvPr/>
        </p:nvPicPr>
        <p:blipFill>
          <a:blip r:embed="rId3"/>
          <a:stretch>
            <a:fillRect/>
          </a:stretch>
        </p:blipFill>
        <p:spPr>
          <a:xfrm>
            <a:off x="1767181" y="1"/>
            <a:ext cx="6077991" cy="5143500"/>
          </a:xfrm>
          <a:prstGeom prst="rect">
            <a:avLst/>
          </a:prstGeom>
        </p:spPr>
      </p:pic>
    </p:spTree>
    <p:extLst>
      <p:ext uri="{BB962C8B-B14F-4D97-AF65-F5344CB8AC3E}">
        <p14:creationId xmlns:p14="http://schemas.microsoft.com/office/powerpoint/2010/main" val="2703122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7762-FE37-4EAC-899E-D4CE23CB6083}"/>
              </a:ext>
            </a:extLst>
          </p:cNvPr>
          <p:cNvSpPr>
            <a:spLocks noGrp="1"/>
          </p:cNvSpPr>
          <p:nvPr>
            <p:ph type="ctrTitle"/>
          </p:nvPr>
        </p:nvSpPr>
        <p:spPr>
          <a:xfrm>
            <a:off x="1483887" y="1051274"/>
            <a:ext cx="6399312" cy="1661993"/>
          </a:xfrm>
        </p:spPr>
        <p:txBody>
          <a:bodyPr/>
          <a:lstStyle/>
          <a:p>
            <a:r>
              <a:rPr lang="en-US" sz="6000" dirty="0"/>
              <a:t>Center for the Digital Nonprofit</a:t>
            </a:r>
          </a:p>
        </p:txBody>
      </p:sp>
      <p:pic>
        <p:nvPicPr>
          <p:cNvPr id="4" name="Picture 3">
            <a:extLst>
              <a:ext uri="{FF2B5EF4-FFF2-40B4-BE49-F238E27FC236}">
                <a16:creationId xmlns:a16="http://schemas.microsoft.com/office/drawing/2014/main" id="{585B4B0D-1547-4EF8-B224-74FFE59A02DE}"/>
              </a:ext>
            </a:extLst>
          </p:cNvPr>
          <p:cNvPicPr>
            <a:picLocks noChangeAspect="1"/>
          </p:cNvPicPr>
          <p:nvPr/>
        </p:nvPicPr>
        <p:blipFill>
          <a:blip r:embed="rId3"/>
          <a:stretch>
            <a:fillRect/>
          </a:stretch>
        </p:blipFill>
        <p:spPr>
          <a:xfrm>
            <a:off x="619325" y="4503008"/>
            <a:ext cx="1950880" cy="640492"/>
          </a:xfrm>
          <a:prstGeom prst="rect">
            <a:avLst/>
          </a:prstGeom>
        </p:spPr>
      </p:pic>
    </p:spTree>
    <p:extLst>
      <p:ext uri="{BB962C8B-B14F-4D97-AF65-F5344CB8AC3E}">
        <p14:creationId xmlns:p14="http://schemas.microsoft.com/office/powerpoint/2010/main" val="2219922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F7C538-C35D-49A3-B2CF-EA48D116F2B7}"/>
              </a:ext>
            </a:extLst>
          </p:cNvPr>
          <p:cNvPicPr>
            <a:picLocks noChangeAspect="1"/>
          </p:cNvPicPr>
          <p:nvPr/>
        </p:nvPicPr>
        <p:blipFill>
          <a:blip r:embed="rId3"/>
          <a:stretch>
            <a:fillRect/>
          </a:stretch>
        </p:blipFill>
        <p:spPr>
          <a:xfrm>
            <a:off x="0" y="207330"/>
            <a:ext cx="9144000" cy="4728839"/>
          </a:xfrm>
          <a:prstGeom prst="rect">
            <a:avLst/>
          </a:prstGeom>
        </p:spPr>
      </p:pic>
    </p:spTree>
    <p:extLst>
      <p:ext uri="{BB962C8B-B14F-4D97-AF65-F5344CB8AC3E}">
        <p14:creationId xmlns:p14="http://schemas.microsoft.com/office/powerpoint/2010/main" val="1579339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88C9-0A9E-4297-9EE9-DC54EC5F3C16}"/>
              </a:ext>
            </a:extLst>
          </p:cNvPr>
          <p:cNvSpPr>
            <a:spLocks noGrp="1"/>
          </p:cNvSpPr>
          <p:nvPr>
            <p:ph type="title"/>
          </p:nvPr>
        </p:nvSpPr>
        <p:spPr/>
        <p:txBody>
          <a:bodyPr>
            <a:normAutofit fontScale="90000"/>
          </a:bodyPr>
          <a:lstStyle/>
          <a:p>
            <a:r>
              <a:rPr lang="en-US" sz="1800" dirty="0">
                <a:solidFill>
                  <a:srgbClr val="007B9B"/>
                </a:solidFill>
                <a:latin typeface="Segoe UI" panose="020B0502040204020203" pitchFamily="34" charset="0"/>
              </a:rPr>
              <a:t>Starting Your</a:t>
            </a:r>
            <a:br>
              <a:rPr lang="en-US" dirty="0">
                <a:solidFill>
                  <a:srgbClr val="007B9B"/>
                </a:solidFill>
                <a:latin typeface="Segoe UI" panose="020B0502040204020203" pitchFamily="34" charset="0"/>
              </a:rPr>
            </a:br>
            <a:r>
              <a:rPr lang="en-US" dirty="0">
                <a:solidFill>
                  <a:srgbClr val="007B9B"/>
                </a:solidFill>
                <a:latin typeface="Segoe UI" panose="020B0502040204020203" pitchFamily="34" charset="0"/>
              </a:rPr>
              <a:t>Digital Transformation Experience</a:t>
            </a:r>
            <a:endParaRPr lang="en-US" dirty="0"/>
          </a:p>
        </p:txBody>
      </p:sp>
      <p:sp>
        <p:nvSpPr>
          <p:cNvPr id="3" name="Content Placeholder 2">
            <a:extLst>
              <a:ext uri="{FF2B5EF4-FFF2-40B4-BE49-F238E27FC236}">
                <a16:creationId xmlns:a16="http://schemas.microsoft.com/office/drawing/2014/main" id="{45495B24-A8C8-4EFC-AB23-26388F1F70EC}"/>
              </a:ext>
            </a:extLst>
          </p:cNvPr>
          <p:cNvSpPr>
            <a:spLocks noGrp="1"/>
          </p:cNvSpPr>
          <p:nvPr>
            <p:ph idx="1"/>
          </p:nvPr>
        </p:nvSpPr>
        <p:spPr>
          <a:xfrm>
            <a:off x="120651" y="862014"/>
            <a:ext cx="1623768" cy="1262062"/>
          </a:xfrm>
        </p:spPr>
        <p:txBody>
          <a:bodyPr>
            <a:normAutofit/>
          </a:bodyPr>
          <a:lstStyle/>
          <a:p>
            <a:pPr marL="0" indent="0">
              <a:buNone/>
            </a:pPr>
            <a:r>
              <a:rPr lang="en-US" sz="1500" b="1" dirty="0"/>
              <a:t>DNA Assessment</a:t>
            </a:r>
          </a:p>
          <a:p>
            <a:pPr marL="171450" lvl="1" indent="-85725"/>
            <a:r>
              <a:rPr lang="en-US" sz="1350" dirty="0">
                <a:hlinkClick r:id="rId3"/>
              </a:rPr>
              <a:t>Start Page</a:t>
            </a:r>
            <a:endParaRPr lang="en-US" sz="1350" dirty="0"/>
          </a:p>
          <a:p>
            <a:pPr marL="171450" lvl="1" indent="-85725"/>
            <a:r>
              <a:rPr lang="en-US" sz="1350" dirty="0"/>
              <a:t>Survey</a:t>
            </a:r>
          </a:p>
        </p:txBody>
      </p:sp>
      <p:sp>
        <p:nvSpPr>
          <p:cNvPr id="4" name="Content Placeholder 2">
            <a:extLst>
              <a:ext uri="{FF2B5EF4-FFF2-40B4-BE49-F238E27FC236}">
                <a16:creationId xmlns:a16="http://schemas.microsoft.com/office/drawing/2014/main" id="{1C2D1A4E-6DB8-4DED-93C6-CAEAE7392041}"/>
              </a:ext>
            </a:extLst>
          </p:cNvPr>
          <p:cNvSpPr txBox="1">
            <a:spLocks/>
          </p:cNvSpPr>
          <p:nvPr/>
        </p:nvSpPr>
        <p:spPr>
          <a:xfrm>
            <a:off x="1706220" y="862014"/>
            <a:ext cx="2281607" cy="1262062"/>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spc="0" baseline="0">
                <a:solidFill>
                  <a:schemeClr val="accent5">
                    <a:lumMod val="50000"/>
                  </a:schemeClr>
                </a:solidFill>
                <a:latin typeface="+mn-lt"/>
                <a:ea typeface="+mn-ea"/>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spc="0" baseline="0">
                <a:solidFill>
                  <a:schemeClr val="accent5">
                    <a:lumMod val="50000"/>
                  </a:schemeClr>
                </a:solidFill>
                <a:latin typeface="+mn-lt"/>
                <a:ea typeface="+mn-ea"/>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spc="0" baseline="0">
                <a:solidFill>
                  <a:schemeClr val="accent5">
                    <a:lumMod val="50000"/>
                  </a:schemeClr>
                </a:solidFill>
                <a:latin typeface="+mn-lt"/>
                <a:ea typeface="+mn-ea"/>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spc="0" baseline="0">
                <a:solidFill>
                  <a:schemeClr val="accent5">
                    <a:lumMod val="50000"/>
                  </a:schemeClr>
                </a:solidFill>
                <a:latin typeface="+mn-lt"/>
                <a:ea typeface="+mn-ea"/>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spc="0" baseline="0">
                <a:solidFill>
                  <a:schemeClr val="accent5">
                    <a:lumMod val="50000"/>
                  </a:schemeClr>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srgbClr val="504C47">
                    <a:lumMod val="50000"/>
                  </a:srgbClr>
                </a:solidFill>
                <a:latin typeface="Calibri" panose="020F0502020204030204"/>
              </a:rPr>
              <a:t>Email notification</a:t>
            </a:r>
          </a:p>
          <a:p>
            <a:pPr marL="171450" lvl="1" indent="-85725" defTabSz="685800">
              <a:spcBef>
                <a:spcPts val="375"/>
              </a:spcBef>
            </a:pPr>
            <a:r>
              <a:rPr lang="en-US" sz="1350" dirty="0">
                <a:solidFill>
                  <a:srgbClr val="504C47">
                    <a:lumMod val="50000"/>
                  </a:srgbClr>
                </a:solidFill>
                <a:latin typeface="Calibri" panose="020F0502020204030204"/>
              </a:rPr>
              <a:t>Individual &amp; Organization DNA Scores vs. Benchmark</a:t>
            </a:r>
          </a:p>
          <a:p>
            <a:pPr marL="171450" lvl="1" indent="-85725" defTabSz="685800">
              <a:spcBef>
                <a:spcPts val="375"/>
              </a:spcBef>
            </a:pPr>
            <a:r>
              <a:rPr lang="en-US" sz="1350" dirty="0">
                <a:solidFill>
                  <a:srgbClr val="504C47">
                    <a:lumMod val="50000"/>
                  </a:srgbClr>
                </a:solidFill>
                <a:latin typeface="Calibri" panose="020F0502020204030204"/>
              </a:rPr>
              <a:t>Link to Landing Page</a:t>
            </a:r>
          </a:p>
        </p:txBody>
      </p:sp>
      <p:sp>
        <p:nvSpPr>
          <p:cNvPr id="5" name="Content Placeholder 2">
            <a:extLst>
              <a:ext uri="{FF2B5EF4-FFF2-40B4-BE49-F238E27FC236}">
                <a16:creationId xmlns:a16="http://schemas.microsoft.com/office/drawing/2014/main" id="{A0DB45F6-1FEE-474E-BCF1-5E254C590A09}"/>
              </a:ext>
            </a:extLst>
          </p:cNvPr>
          <p:cNvSpPr txBox="1">
            <a:spLocks/>
          </p:cNvSpPr>
          <p:nvPr/>
        </p:nvSpPr>
        <p:spPr>
          <a:xfrm>
            <a:off x="4138971" y="872121"/>
            <a:ext cx="2167837" cy="1262062"/>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spc="0" baseline="0">
                <a:solidFill>
                  <a:schemeClr val="accent5">
                    <a:lumMod val="50000"/>
                  </a:schemeClr>
                </a:solidFill>
                <a:latin typeface="+mn-lt"/>
                <a:ea typeface="+mn-ea"/>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spc="0" baseline="0">
                <a:solidFill>
                  <a:schemeClr val="accent5">
                    <a:lumMod val="50000"/>
                  </a:schemeClr>
                </a:solidFill>
                <a:latin typeface="+mn-lt"/>
                <a:ea typeface="+mn-ea"/>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spc="0" baseline="0">
                <a:solidFill>
                  <a:schemeClr val="accent5">
                    <a:lumMod val="50000"/>
                  </a:schemeClr>
                </a:solidFill>
                <a:latin typeface="+mn-lt"/>
                <a:ea typeface="+mn-ea"/>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spc="0" baseline="0">
                <a:solidFill>
                  <a:schemeClr val="accent5">
                    <a:lumMod val="50000"/>
                  </a:schemeClr>
                </a:solidFill>
                <a:latin typeface="+mn-lt"/>
                <a:ea typeface="+mn-ea"/>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spc="0" baseline="0">
                <a:solidFill>
                  <a:schemeClr val="accent5">
                    <a:lumMod val="50000"/>
                  </a:schemeClr>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srgbClr val="504C47">
                    <a:lumMod val="50000"/>
                  </a:srgbClr>
                </a:solidFill>
                <a:latin typeface="Calibri" panose="020F0502020204030204"/>
                <a:hlinkClick r:id="rId4"/>
              </a:rPr>
              <a:t>Landing Page </a:t>
            </a:r>
            <a:r>
              <a:rPr lang="en-US" sz="1500" b="1" dirty="0">
                <a:solidFill>
                  <a:srgbClr val="504C47">
                    <a:lumMod val="50000"/>
                  </a:srgbClr>
                </a:solidFill>
                <a:latin typeface="Calibri" panose="020F0502020204030204"/>
              </a:rPr>
              <a:t>w/Offers</a:t>
            </a:r>
          </a:p>
          <a:p>
            <a:pPr marL="171450" lvl="1" indent="-85725" defTabSz="685800">
              <a:spcBef>
                <a:spcPts val="375"/>
              </a:spcBef>
            </a:pPr>
            <a:r>
              <a:rPr lang="en-US" sz="1350" dirty="0">
                <a:solidFill>
                  <a:srgbClr val="504C47">
                    <a:lumMod val="50000"/>
                  </a:srgbClr>
                </a:solidFill>
                <a:latin typeface="Calibri" panose="020F0502020204030204"/>
              </a:rPr>
              <a:t>Deeper Analytics</a:t>
            </a:r>
          </a:p>
          <a:p>
            <a:pPr marL="171450" lvl="1" indent="-85725" defTabSz="685800">
              <a:spcBef>
                <a:spcPts val="375"/>
              </a:spcBef>
            </a:pPr>
            <a:r>
              <a:rPr lang="en-US" sz="1350" dirty="0">
                <a:solidFill>
                  <a:srgbClr val="504C47">
                    <a:lumMod val="50000"/>
                  </a:srgbClr>
                </a:solidFill>
                <a:latin typeface="Calibri" panose="020F0502020204030204"/>
              </a:rPr>
              <a:t>Recommendations</a:t>
            </a:r>
          </a:p>
          <a:p>
            <a:pPr marL="171450" lvl="1" indent="-85725" defTabSz="685800">
              <a:spcBef>
                <a:spcPts val="375"/>
              </a:spcBef>
            </a:pPr>
            <a:r>
              <a:rPr lang="en-US" sz="1350" dirty="0">
                <a:solidFill>
                  <a:srgbClr val="504C47">
                    <a:lumMod val="50000"/>
                  </a:srgbClr>
                </a:solidFill>
                <a:latin typeface="Calibri" panose="020F0502020204030204"/>
              </a:rPr>
              <a:t>Earned Revenue</a:t>
            </a:r>
          </a:p>
        </p:txBody>
      </p:sp>
      <p:sp>
        <p:nvSpPr>
          <p:cNvPr id="6" name="Content Placeholder 2">
            <a:extLst>
              <a:ext uri="{FF2B5EF4-FFF2-40B4-BE49-F238E27FC236}">
                <a16:creationId xmlns:a16="http://schemas.microsoft.com/office/drawing/2014/main" id="{C69DBBA1-F2B7-4BD5-ABA1-393C9316B238}"/>
              </a:ext>
            </a:extLst>
          </p:cNvPr>
          <p:cNvSpPr txBox="1">
            <a:spLocks/>
          </p:cNvSpPr>
          <p:nvPr/>
        </p:nvSpPr>
        <p:spPr>
          <a:xfrm>
            <a:off x="6457951" y="862013"/>
            <a:ext cx="2324367" cy="1262062"/>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spc="0" baseline="0">
                <a:solidFill>
                  <a:schemeClr val="accent5">
                    <a:lumMod val="50000"/>
                  </a:schemeClr>
                </a:solidFill>
                <a:latin typeface="+mn-lt"/>
                <a:ea typeface="+mn-ea"/>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spc="0" baseline="0">
                <a:solidFill>
                  <a:schemeClr val="accent5">
                    <a:lumMod val="50000"/>
                  </a:schemeClr>
                </a:solidFill>
                <a:latin typeface="+mn-lt"/>
                <a:ea typeface="+mn-ea"/>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spc="0" baseline="0">
                <a:solidFill>
                  <a:schemeClr val="accent5">
                    <a:lumMod val="50000"/>
                  </a:schemeClr>
                </a:solidFill>
                <a:latin typeface="+mn-lt"/>
                <a:ea typeface="+mn-ea"/>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spc="0" baseline="0">
                <a:solidFill>
                  <a:schemeClr val="accent5">
                    <a:lumMod val="50000"/>
                  </a:schemeClr>
                </a:solidFill>
                <a:latin typeface="+mn-lt"/>
                <a:ea typeface="+mn-ea"/>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spc="0" baseline="0">
                <a:solidFill>
                  <a:schemeClr val="accent5">
                    <a:lumMod val="50000"/>
                  </a:schemeClr>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srgbClr val="504C47">
                    <a:lumMod val="50000"/>
                  </a:srgbClr>
                </a:solidFill>
                <a:latin typeface="Calibri" panose="020F0502020204030204"/>
              </a:rPr>
              <a:t>Digital Transformation: </a:t>
            </a:r>
          </a:p>
          <a:p>
            <a:pPr marL="514350" lvl="1" indent="-171450" defTabSz="685800">
              <a:spcBef>
                <a:spcPts val="375"/>
              </a:spcBef>
            </a:pPr>
            <a:r>
              <a:rPr lang="en-US" sz="1350" b="1" dirty="0">
                <a:solidFill>
                  <a:srgbClr val="504C47">
                    <a:lumMod val="50000"/>
                  </a:srgbClr>
                </a:solidFill>
                <a:latin typeface="Calibri" panose="020F0502020204030204"/>
              </a:rPr>
              <a:t>“Personal”</a:t>
            </a:r>
            <a:r>
              <a:rPr lang="en-US" sz="1350" dirty="0">
                <a:solidFill>
                  <a:srgbClr val="504C47">
                    <a:lumMod val="50000"/>
                  </a:srgbClr>
                </a:solidFill>
                <a:latin typeface="Calibri" panose="020F0502020204030204"/>
              </a:rPr>
              <a:t>: </a:t>
            </a:r>
            <a:br>
              <a:rPr lang="en-US" sz="1350" dirty="0">
                <a:solidFill>
                  <a:srgbClr val="504C47">
                    <a:lumMod val="50000"/>
                  </a:srgbClr>
                </a:solidFill>
                <a:latin typeface="Calibri" panose="020F0502020204030204"/>
              </a:rPr>
            </a:br>
            <a:r>
              <a:rPr lang="en-US" sz="1350" dirty="0">
                <a:solidFill>
                  <a:srgbClr val="504C47">
                    <a:lumMod val="50000"/>
                  </a:srgbClr>
                </a:solidFill>
                <a:latin typeface="Calibri" panose="020F0502020204030204"/>
                <a:hlinkClick r:id="rId5"/>
              </a:rPr>
              <a:t>Digital Skills Framework</a:t>
            </a:r>
            <a:endParaRPr lang="en-US" sz="1350" dirty="0">
              <a:solidFill>
                <a:srgbClr val="504C47">
                  <a:lumMod val="50000"/>
                </a:srgbClr>
              </a:solidFill>
              <a:latin typeface="Calibri" panose="020F0502020204030204"/>
            </a:endParaRPr>
          </a:p>
          <a:p>
            <a:pPr marL="514350" lvl="1" indent="-171450" defTabSz="685800">
              <a:spcBef>
                <a:spcPts val="375"/>
              </a:spcBef>
            </a:pPr>
            <a:r>
              <a:rPr lang="en-US" sz="1350" b="1" dirty="0">
                <a:solidFill>
                  <a:srgbClr val="504C47">
                    <a:lumMod val="50000"/>
                  </a:srgbClr>
                </a:solidFill>
                <a:latin typeface="Calibri" panose="020F0502020204030204"/>
              </a:rPr>
              <a:t>“Organizational”</a:t>
            </a:r>
            <a:r>
              <a:rPr lang="en-US" sz="1350" dirty="0">
                <a:solidFill>
                  <a:srgbClr val="504C47">
                    <a:lumMod val="50000"/>
                  </a:srgbClr>
                </a:solidFill>
                <a:latin typeface="Calibri" panose="020F0502020204030204"/>
              </a:rPr>
              <a:t>: </a:t>
            </a:r>
            <a:br>
              <a:rPr lang="en-US" sz="1350" dirty="0">
                <a:solidFill>
                  <a:srgbClr val="504C47">
                    <a:lumMod val="50000"/>
                  </a:srgbClr>
                </a:solidFill>
                <a:latin typeface="Calibri" panose="020F0502020204030204"/>
              </a:rPr>
            </a:br>
            <a:r>
              <a:rPr lang="en-US" sz="1350" dirty="0">
                <a:solidFill>
                  <a:srgbClr val="504C47">
                    <a:lumMod val="50000"/>
                  </a:srgbClr>
                </a:solidFill>
                <a:latin typeface="Calibri" panose="020F0502020204030204"/>
                <a:hlinkClick r:id="rId6"/>
              </a:rPr>
              <a:t>IDEA Journey</a:t>
            </a:r>
            <a:endParaRPr lang="en-US" sz="1350" dirty="0">
              <a:solidFill>
                <a:srgbClr val="504C47">
                  <a:lumMod val="50000"/>
                </a:srgbClr>
              </a:solidFill>
              <a:latin typeface="Calibri" panose="020F0502020204030204"/>
            </a:endParaRPr>
          </a:p>
        </p:txBody>
      </p:sp>
      <p:cxnSp>
        <p:nvCxnSpPr>
          <p:cNvPr id="8" name="Straight Connector 7">
            <a:extLst>
              <a:ext uri="{FF2B5EF4-FFF2-40B4-BE49-F238E27FC236}">
                <a16:creationId xmlns:a16="http://schemas.microsoft.com/office/drawing/2014/main" id="{E723E0A4-AA51-4F24-BD82-754FE12C22B8}"/>
              </a:ext>
            </a:extLst>
          </p:cNvPr>
          <p:cNvCxnSpPr>
            <a:cxnSpLocks/>
          </p:cNvCxnSpPr>
          <p:nvPr/>
        </p:nvCxnSpPr>
        <p:spPr>
          <a:xfrm flipV="1">
            <a:off x="76200" y="769144"/>
            <a:ext cx="8820150" cy="7144"/>
          </a:xfrm>
          <a:prstGeom prst="line">
            <a:avLst/>
          </a:prstGeom>
          <a:ln w="28575">
            <a:solidFill>
              <a:srgbClr val="008CB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AD866B3-B852-4FBB-B7D5-F3A958C30BEF}"/>
              </a:ext>
            </a:extLst>
          </p:cNvPr>
          <p:cNvCxnSpPr>
            <a:cxnSpLocks/>
          </p:cNvCxnSpPr>
          <p:nvPr/>
        </p:nvCxnSpPr>
        <p:spPr>
          <a:xfrm>
            <a:off x="76200" y="2081212"/>
            <a:ext cx="8786813" cy="0"/>
          </a:xfrm>
          <a:prstGeom prst="line">
            <a:avLst/>
          </a:prstGeom>
          <a:ln w="28575">
            <a:solidFill>
              <a:srgbClr val="008CB3"/>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E9CD6C53-4101-44CF-8299-D4BA1DB0CB37}"/>
              </a:ext>
            </a:extLst>
          </p:cNvPr>
          <p:cNvSpPr/>
          <p:nvPr/>
        </p:nvSpPr>
        <p:spPr>
          <a:xfrm rot="13500000">
            <a:off x="1206235" y="1298365"/>
            <a:ext cx="409575" cy="409575"/>
          </a:xfrm>
          <a:prstGeom prst="r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ight Triangle 16">
            <a:extLst>
              <a:ext uri="{FF2B5EF4-FFF2-40B4-BE49-F238E27FC236}">
                <a16:creationId xmlns:a16="http://schemas.microsoft.com/office/drawing/2014/main" id="{C99676BE-73F6-4645-BA4D-A1D5143363FB}"/>
              </a:ext>
            </a:extLst>
          </p:cNvPr>
          <p:cNvSpPr/>
          <p:nvPr/>
        </p:nvSpPr>
        <p:spPr>
          <a:xfrm rot="13500000">
            <a:off x="3698186" y="1298364"/>
            <a:ext cx="409575" cy="409575"/>
          </a:xfrm>
          <a:prstGeom prst="r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8" name="Right Triangle 17">
            <a:extLst>
              <a:ext uri="{FF2B5EF4-FFF2-40B4-BE49-F238E27FC236}">
                <a16:creationId xmlns:a16="http://schemas.microsoft.com/office/drawing/2014/main" id="{5AE4AB31-00E7-4B95-9688-CF9983D2CD37}"/>
              </a:ext>
            </a:extLst>
          </p:cNvPr>
          <p:cNvSpPr/>
          <p:nvPr/>
        </p:nvSpPr>
        <p:spPr>
          <a:xfrm rot="13500000">
            <a:off x="6010276" y="1298366"/>
            <a:ext cx="409575" cy="409575"/>
          </a:xfrm>
          <a:prstGeom prst="r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9" name="Picture 18">
            <a:extLst>
              <a:ext uri="{FF2B5EF4-FFF2-40B4-BE49-F238E27FC236}">
                <a16:creationId xmlns:a16="http://schemas.microsoft.com/office/drawing/2014/main" id="{16DD1DE5-3958-474C-8D36-334F82E86B1F}"/>
              </a:ext>
            </a:extLst>
          </p:cNvPr>
          <p:cNvPicPr>
            <a:picLocks noChangeAspect="1"/>
          </p:cNvPicPr>
          <p:nvPr/>
        </p:nvPicPr>
        <p:blipFill>
          <a:blip r:embed="rId7"/>
          <a:stretch>
            <a:fillRect/>
          </a:stretch>
        </p:blipFill>
        <p:spPr>
          <a:xfrm>
            <a:off x="209836" y="2220566"/>
            <a:ext cx="1166528" cy="2751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F3EFBE4A-483D-475B-A1C3-5084684BD669}"/>
              </a:ext>
            </a:extLst>
          </p:cNvPr>
          <p:cNvPicPr>
            <a:picLocks noChangeAspect="1"/>
          </p:cNvPicPr>
          <p:nvPr/>
        </p:nvPicPr>
        <p:blipFill>
          <a:blip r:embed="rId8"/>
          <a:stretch>
            <a:fillRect/>
          </a:stretch>
        </p:blipFill>
        <p:spPr>
          <a:xfrm>
            <a:off x="6533975" y="3636182"/>
            <a:ext cx="2329038" cy="1267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4CD2BBEE-7CCC-4C99-B214-E53D8D21EBAE}"/>
              </a:ext>
            </a:extLst>
          </p:cNvPr>
          <p:cNvPicPr>
            <a:picLocks noChangeAspect="1"/>
          </p:cNvPicPr>
          <p:nvPr/>
        </p:nvPicPr>
        <p:blipFill>
          <a:blip r:embed="rId9"/>
          <a:stretch>
            <a:fillRect/>
          </a:stretch>
        </p:blipFill>
        <p:spPr>
          <a:xfrm>
            <a:off x="1526881" y="2705227"/>
            <a:ext cx="2460946" cy="2115265"/>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2E39377A-7B45-475B-A83A-4DFFFE48CB00}"/>
              </a:ext>
            </a:extLst>
          </p:cNvPr>
          <p:cNvPicPr>
            <a:picLocks noChangeAspect="1"/>
          </p:cNvPicPr>
          <p:nvPr/>
        </p:nvPicPr>
        <p:blipFill>
          <a:blip r:embed="rId10"/>
          <a:stretch>
            <a:fillRect/>
          </a:stretch>
        </p:blipFill>
        <p:spPr>
          <a:xfrm>
            <a:off x="4138970" y="3762859"/>
            <a:ext cx="2036727" cy="1140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10D7999E-E7C1-4FB1-9D99-ADAE2133B02E}"/>
              </a:ext>
            </a:extLst>
          </p:cNvPr>
          <p:cNvPicPr>
            <a:picLocks noChangeAspect="1"/>
          </p:cNvPicPr>
          <p:nvPr/>
        </p:nvPicPr>
        <p:blipFill>
          <a:blip r:embed="rId11"/>
          <a:stretch>
            <a:fillRect/>
          </a:stretch>
        </p:blipFill>
        <p:spPr>
          <a:xfrm>
            <a:off x="4138970" y="2351662"/>
            <a:ext cx="2036727" cy="1143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28EF4F02-3E8F-4D2D-A481-7DED0FC25DFE}"/>
              </a:ext>
            </a:extLst>
          </p:cNvPr>
          <p:cNvPicPr>
            <a:picLocks noChangeAspect="1"/>
          </p:cNvPicPr>
          <p:nvPr/>
        </p:nvPicPr>
        <p:blipFill>
          <a:blip r:embed="rId12"/>
          <a:stretch>
            <a:fillRect/>
          </a:stretch>
        </p:blipFill>
        <p:spPr>
          <a:xfrm>
            <a:off x="6782383" y="2197578"/>
            <a:ext cx="1832222" cy="1326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1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D84BD-BDE5-424B-89C1-A44C980A7045}"/>
              </a:ext>
            </a:extLst>
          </p:cNvPr>
          <p:cNvPicPr>
            <a:picLocks noChangeAspect="1"/>
          </p:cNvPicPr>
          <p:nvPr/>
        </p:nvPicPr>
        <p:blipFill>
          <a:blip r:embed="rId3"/>
          <a:stretch>
            <a:fillRect/>
          </a:stretch>
        </p:blipFill>
        <p:spPr>
          <a:xfrm>
            <a:off x="0" y="-1"/>
            <a:ext cx="9144000" cy="5326241"/>
          </a:xfrm>
          <a:prstGeom prst="rect">
            <a:avLst/>
          </a:prstGeom>
        </p:spPr>
      </p:pic>
    </p:spTree>
    <p:extLst>
      <p:ext uri="{BB962C8B-B14F-4D97-AF65-F5344CB8AC3E}">
        <p14:creationId xmlns:p14="http://schemas.microsoft.com/office/powerpoint/2010/main" val="1491029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7762-FE37-4EAC-899E-D4CE23CB6083}"/>
              </a:ext>
            </a:extLst>
          </p:cNvPr>
          <p:cNvSpPr>
            <a:spLocks noGrp="1"/>
          </p:cNvSpPr>
          <p:nvPr>
            <p:ph type="ctrTitle"/>
          </p:nvPr>
        </p:nvSpPr>
        <p:spPr>
          <a:xfrm>
            <a:off x="1224807" y="1882271"/>
            <a:ext cx="6399312" cy="1661993"/>
          </a:xfrm>
        </p:spPr>
        <p:txBody>
          <a:bodyPr/>
          <a:lstStyle/>
          <a:p>
            <a:r>
              <a:rPr lang="en-US" sz="6000" dirty="0"/>
              <a:t>Resources</a:t>
            </a:r>
          </a:p>
        </p:txBody>
      </p:sp>
      <p:pic>
        <p:nvPicPr>
          <p:cNvPr id="4" name="Picture 3">
            <a:extLst>
              <a:ext uri="{FF2B5EF4-FFF2-40B4-BE49-F238E27FC236}">
                <a16:creationId xmlns:a16="http://schemas.microsoft.com/office/drawing/2014/main" id="{585B4B0D-1547-4EF8-B224-74FFE59A02DE}"/>
              </a:ext>
            </a:extLst>
          </p:cNvPr>
          <p:cNvPicPr>
            <a:picLocks noChangeAspect="1"/>
          </p:cNvPicPr>
          <p:nvPr/>
        </p:nvPicPr>
        <p:blipFill>
          <a:blip r:embed="rId3"/>
          <a:stretch>
            <a:fillRect/>
          </a:stretch>
        </p:blipFill>
        <p:spPr>
          <a:xfrm>
            <a:off x="619325" y="4503008"/>
            <a:ext cx="1950880" cy="640492"/>
          </a:xfrm>
          <a:prstGeom prst="rect">
            <a:avLst/>
          </a:prstGeom>
        </p:spPr>
      </p:pic>
    </p:spTree>
    <p:extLst>
      <p:ext uri="{BB962C8B-B14F-4D97-AF65-F5344CB8AC3E}">
        <p14:creationId xmlns:p14="http://schemas.microsoft.com/office/powerpoint/2010/main" val="705145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A3A90D-783C-416A-BF3A-E226FA97C403}"/>
              </a:ext>
            </a:extLst>
          </p:cNvPr>
          <p:cNvPicPr>
            <a:picLocks noChangeAspect="1"/>
          </p:cNvPicPr>
          <p:nvPr/>
        </p:nvPicPr>
        <p:blipFill>
          <a:blip r:embed="rId3"/>
          <a:stretch>
            <a:fillRect/>
          </a:stretch>
        </p:blipFill>
        <p:spPr>
          <a:xfrm>
            <a:off x="2544453" y="0"/>
            <a:ext cx="4055093" cy="5143500"/>
          </a:xfrm>
          <a:prstGeom prst="rect">
            <a:avLst/>
          </a:prstGeom>
        </p:spPr>
      </p:pic>
    </p:spTree>
    <p:extLst>
      <p:ext uri="{BB962C8B-B14F-4D97-AF65-F5344CB8AC3E}">
        <p14:creationId xmlns:p14="http://schemas.microsoft.com/office/powerpoint/2010/main" val="730782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56DC4-C17E-4AD1-AA87-F20DF97CB47F}"/>
              </a:ext>
            </a:extLst>
          </p:cNvPr>
          <p:cNvPicPr>
            <a:picLocks noChangeAspect="1"/>
          </p:cNvPicPr>
          <p:nvPr/>
        </p:nvPicPr>
        <p:blipFill>
          <a:blip r:embed="rId3"/>
          <a:stretch>
            <a:fillRect/>
          </a:stretch>
        </p:blipFill>
        <p:spPr>
          <a:xfrm>
            <a:off x="818871" y="105844"/>
            <a:ext cx="6858000" cy="3047196"/>
          </a:xfrm>
          <a:prstGeom prst="rect">
            <a:avLst/>
          </a:prstGeom>
        </p:spPr>
      </p:pic>
      <p:pic>
        <p:nvPicPr>
          <p:cNvPr id="3" name="Picture 2">
            <a:extLst>
              <a:ext uri="{FF2B5EF4-FFF2-40B4-BE49-F238E27FC236}">
                <a16:creationId xmlns:a16="http://schemas.microsoft.com/office/drawing/2014/main" id="{3D2A47EB-337A-4363-AF21-2580AB1AF4EC}"/>
              </a:ext>
            </a:extLst>
          </p:cNvPr>
          <p:cNvPicPr>
            <a:picLocks noChangeAspect="1"/>
          </p:cNvPicPr>
          <p:nvPr/>
        </p:nvPicPr>
        <p:blipFill>
          <a:blip r:embed="rId4"/>
          <a:stretch>
            <a:fillRect/>
          </a:stretch>
        </p:blipFill>
        <p:spPr>
          <a:xfrm>
            <a:off x="3508330" y="2400300"/>
            <a:ext cx="1779503" cy="2743200"/>
          </a:xfrm>
          <a:prstGeom prst="rect">
            <a:avLst/>
          </a:prstGeom>
        </p:spPr>
      </p:pic>
    </p:spTree>
    <p:extLst>
      <p:ext uri="{BB962C8B-B14F-4D97-AF65-F5344CB8AC3E}">
        <p14:creationId xmlns:p14="http://schemas.microsoft.com/office/powerpoint/2010/main" val="342129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4DAF9-348A-47FE-B8BD-AD53A758E6E9}"/>
              </a:ext>
            </a:extLst>
          </p:cNvPr>
          <p:cNvPicPr>
            <a:picLocks noChangeAspect="1"/>
          </p:cNvPicPr>
          <p:nvPr/>
        </p:nvPicPr>
        <p:blipFill>
          <a:blip r:embed="rId3"/>
          <a:stretch>
            <a:fillRect/>
          </a:stretch>
        </p:blipFill>
        <p:spPr>
          <a:xfrm>
            <a:off x="1143000" y="646938"/>
            <a:ext cx="6858000" cy="3849624"/>
          </a:xfrm>
          <a:prstGeom prst="rect">
            <a:avLst/>
          </a:prstGeom>
        </p:spPr>
      </p:pic>
    </p:spTree>
    <p:extLst>
      <p:ext uri="{BB962C8B-B14F-4D97-AF65-F5344CB8AC3E}">
        <p14:creationId xmlns:p14="http://schemas.microsoft.com/office/powerpoint/2010/main" val="3138886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A84511-074D-4C44-A7E8-38C6C408E08E}"/>
              </a:ext>
            </a:extLst>
          </p:cNvPr>
          <p:cNvPicPr>
            <a:picLocks noChangeAspect="1"/>
          </p:cNvPicPr>
          <p:nvPr/>
        </p:nvPicPr>
        <p:blipFill>
          <a:blip r:embed="rId3"/>
          <a:stretch>
            <a:fillRect/>
          </a:stretch>
        </p:blipFill>
        <p:spPr>
          <a:xfrm>
            <a:off x="1143000" y="487044"/>
            <a:ext cx="6858000" cy="4169412"/>
          </a:xfrm>
          <a:prstGeom prst="rect">
            <a:avLst/>
          </a:prstGeom>
        </p:spPr>
      </p:pic>
    </p:spTree>
    <p:extLst>
      <p:ext uri="{BB962C8B-B14F-4D97-AF65-F5344CB8AC3E}">
        <p14:creationId xmlns:p14="http://schemas.microsoft.com/office/powerpoint/2010/main" val="4118058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E778F1-DC99-4266-9BCA-0E6EA49B226E}"/>
              </a:ext>
            </a:extLst>
          </p:cNvPr>
          <p:cNvSpPr txBox="1"/>
          <p:nvPr/>
        </p:nvSpPr>
        <p:spPr>
          <a:xfrm>
            <a:off x="0" y="-1"/>
            <a:ext cx="9153690" cy="4937760"/>
          </a:xfrm>
          <a:prstGeom prst="rect">
            <a:avLst/>
          </a:prstGeom>
          <a:solidFill>
            <a:schemeClr val="accent1"/>
          </a:solidFill>
        </p:spPr>
        <p:txBody>
          <a:bodyPr wrap="square" lIns="0" tIns="0" rIns="0" bIns="0" rtlCol="0">
            <a:spAutoFit/>
          </a:bodyPr>
          <a:lstStyle/>
          <a:p>
            <a:pPr marL="0" marR="0" lvl="0" indent="0" algn="l" defTabSz="657775" rtl="0" eaLnBrk="1" fontAlgn="auto" latinLnBrk="0" hangingPunct="1">
              <a:lnSpc>
                <a:spcPct val="100000"/>
              </a:lnSpc>
              <a:spcBef>
                <a:spcPts val="800"/>
              </a:spcBef>
              <a:spcAft>
                <a:spcPts val="0"/>
              </a:spcAft>
              <a:buClrTx/>
              <a:buSzTx/>
              <a:buFontTx/>
              <a:buNone/>
              <a:tabLst/>
              <a:defRPr/>
            </a:pPr>
            <a:endPar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itle 12"/>
          <p:cNvSpPr>
            <a:spLocks noGrp="1"/>
          </p:cNvSpPr>
          <p:nvPr>
            <p:ph type="title"/>
          </p:nvPr>
        </p:nvSpPr>
        <p:spPr/>
        <p:txBody>
          <a:bodyPr>
            <a:normAutofit/>
          </a:bodyPr>
          <a:lstStyle/>
          <a:p>
            <a:pPr>
              <a:lnSpc>
                <a:spcPct val="80000"/>
              </a:lnSpc>
              <a:spcBef>
                <a:spcPts val="0"/>
              </a:spcBef>
            </a:pPr>
            <a:r>
              <a:rPr lang="en-US" sz="2800" dirty="0">
                <a:solidFill>
                  <a:schemeClr val="bg1"/>
                </a:solidFill>
                <a:latin typeface="Arial Black" panose="020B0A04020102020204" pitchFamily="34" charset="0"/>
                <a:ea typeface="+mn-ea"/>
              </a:rPr>
              <a:t>AGENDA</a:t>
            </a:r>
          </a:p>
        </p:txBody>
      </p:sp>
      <p:sp>
        <p:nvSpPr>
          <p:cNvPr id="8" name="Rectangle 7"/>
          <p:cNvSpPr/>
          <p:nvPr/>
        </p:nvSpPr>
        <p:spPr>
          <a:xfrm>
            <a:off x="610633" y="1276688"/>
            <a:ext cx="1904504" cy="2971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Content Placeholder 6"/>
          <p:cNvSpPr txBox="1">
            <a:spLocks/>
          </p:cNvSpPr>
          <p:nvPr/>
        </p:nvSpPr>
        <p:spPr>
          <a:xfrm>
            <a:off x="2058055" y="1429048"/>
            <a:ext cx="6581648" cy="2818666"/>
          </a:xfrm>
          <a:prstGeom prst="rect">
            <a:avLst/>
          </a:prstGeom>
        </p:spPr>
        <p:txBody>
          <a:bodyPr vert="horz" lIns="0" tIns="0" rIns="0" bIns="0" rtlCol="0">
            <a:normAutofit/>
          </a:bodyPr>
          <a:lstStyle>
            <a:lvl1pPr marL="173038" indent="-173038" algn="l" defTabSz="914400" rtl="0" eaLnBrk="1" latinLnBrk="0" hangingPunct="1">
              <a:lnSpc>
                <a:spcPct val="90000"/>
              </a:lnSpc>
              <a:spcBef>
                <a:spcPts val="1200"/>
              </a:spcBef>
              <a:buFont typeface="Arial" pitchFamily="34" charset="0"/>
              <a:buChar char="•"/>
              <a:defRPr sz="2000" b="0" kern="1200">
                <a:solidFill>
                  <a:srgbClr val="000000"/>
                </a:solidFill>
                <a:latin typeface="Arial" pitchFamily="34" charset="0"/>
                <a:ea typeface="+mn-ea"/>
                <a:cs typeface="Arial" pitchFamily="34" charset="0"/>
              </a:defRPr>
            </a:lvl1pPr>
            <a:lvl2pPr marL="0" indent="0" algn="l" defTabSz="914400" rtl="0" eaLnBrk="1" latinLnBrk="0" hangingPunct="1">
              <a:lnSpc>
                <a:spcPct val="90000"/>
              </a:lnSpc>
              <a:spcBef>
                <a:spcPct val="20000"/>
              </a:spcBef>
              <a:buFont typeface="Arial" pitchFamily="34" charset="0"/>
              <a:buNone/>
              <a:defRPr sz="1600" kern="1200">
                <a:solidFill>
                  <a:schemeClr val="tx1"/>
                </a:solidFill>
                <a:latin typeface="Arial" pitchFamily="34" charset="0"/>
                <a:ea typeface="+mn-ea"/>
                <a:cs typeface="Arial" pitchFamily="34" charset="0"/>
              </a:defRPr>
            </a:lvl2pPr>
            <a:lvl3pPr marL="137160" indent="-137160" algn="l" defTabSz="914400" rtl="0" eaLnBrk="1" latinLnBrk="0" hangingPunct="1">
              <a:lnSpc>
                <a:spcPct val="90000"/>
              </a:lnSpc>
              <a:spcBef>
                <a:spcPts val="400"/>
              </a:spcBef>
              <a:buClr>
                <a:schemeClr val="bg1"/>
              </a:buClr>
              <a:buFont typeface="Arial" pitchFamily="34" charset="0"/>
              <a:buChar char="•"/>
              <a:defRPr sz="1500" kern="1200">
                <a:solidFill>
                  <a:schemeClr val="tx1"/>
                </a:solidFill>
                <a:latin typeface="Arial" pitchFamily="34" charset="0"/>
                <a:ea typeface="+mn-ea"/>
                <a:cs typeface="Arial" pitchFamily="34" charset="0"/>
              </a:defRPr>
            </a:lvl3pPr>
            <a:lvl4pPr marL="398463" indent="-115888" algn="l" defTabSz="914400" rtl="0" eaLnBrk="1" latinLnBrk="0" hangingPunct="1">
              <a:lnSpc>
                <a:spcPct val="90000"/>
              </a:lnSpc>
              <a:spcBef>
                <a:spcPts val="600"/>
              </a:spcBef>
              <a:buClr>
                <a:schemeClr val="accent1"/>
              </a:buClr>
              <a:buFont typeface="Arial" pitchFamily="34" charset="0"/>
              <a:buChar char="-"/>
              <a:defRPr sz="1600" kern="1200">
                <a:solidFill>
                  <a:schemeClr val="accent1"/>
                </a:solidFill>
                <a:latin typeface="Arial" pitchFamily="34" charset="0"/>
                <a:ea typeface="+mn-ea"/>
                <a:cs typeface="Arial" pitchFamily="34" charset="0"/>
              </a:defRPr>
            </a:lvl4pPr>
            <a:lvl5pPr marL="574675" indent="-117475" algn="l" defTabSz="914400" rtl="0" eaLnBrk="1" latinLnBrk="0" hangingPunct="1">
              <a:lnSpc>
                <a:spcPct val="100000"/>
              </a:lnSpc>
              <a:spcBef>
                <a:spcPts val="600"/>
              </a:spcBef>
              <a:buClr>
                <a:schemeClr val="accent1"/>
              </a:buClr>
              <a:buFont typeface="Arial" panose="020B0604020202020204" pitchFamily="34" charset="0"/>
              <a:buChar char="-"/>
              <a:tabLst/>
              <a:defRPr sz="1400" kern="1200">
                <a:solidFill>
                  <a:schemeClr val="accent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8183" marR="0" lvl="0" indent="-568183" algn="l" defTabSz="914171" rtl="0" eaLnBrk="1" fontAlgn="auto" latinLnBrk="0" hangingPunct="1">
              <a:lnSpc>
                <a:spcPct val="90000"/>
              </a:lnSpc>
              <a:spcBef>
                <a:spcPts val="2399"/>
              </a:spcBef>
              <a:spcAft>
                <a:spcPts val="0"/>
              </a:spcAft>
              <a:buClr>
                <a:srgbClr val="FFFFFF"/>
              </a:buClr>
              <a:buSzTx/>
              <a:buFont typeface="Arial" pitchFamily="34" charset="0"/>
              <a:buAutoNum type="arabicPlain"/>
              <a:tabLst/>
              <a:defRPr/>
            </a:pPr>
            <a:r>
              <a:rPr lang="en-US" sz="2200" dirty="0">
                <a:solidFill>
                  <a:prstClr val="white"/>
                </a:solidFill>
              </a:rPr>
              <a:t>What does it Mean to Measure Outcomes?</a:t>
            </a:r>
          </a:p>
          <a:p>
            <a:pPr marL="568183" marR="0" lvl="0" indent="-568183" algn="l" defTabSz="914171" rtl="0" eaLnBrk="1" fontAlgn="auto" latinLnBrk="0" hangingPunct="1">
              <a:lnSpc>
                <a:spcPct val="90000"/>
              </a:lnSpc>
              <a:spcBef>
                <a:spcPts val="2399"/>
              </a:spcBef>
              <a:spcAft>
                <a:spcPts val="0"/>
              </a:spcAft>
              <a:buClr>
                <a:srgbClr val="FFFFFF"/>
              </a:buClr>
              <a:buSzTx/>
              <a:buFont typeface="Arial" pitchFamily="34" charset="0"/>
              <a:buAutoNum type="arabicPlain"/>
              <a:tabLst/>
              <a:defRPr/>
            </a:pPr>
            <a:r>
              <a:rPr kumimoji="0" lang="en-US" sz="2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Research Results:  Nonprofits Share their Voice</a:t>
            </a:r>
            <a:endParaRPr kumimoji="0" lang="en-US" sz="17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568183" marR="0" lvl="0" indent="-568183" algn="l" defTabSz="914171" rtl="0" eaLnBrk="1" fontAlgn="auto" latinLnBrk="0" hangingPunct="1">
              <a:lnSpc>
                <a:spcPct val="90000"/>
              </a:lnSpc>
              <a:spcBef>
                <a:spcPts val="2399"/>
              </a:spcBef>
              <a:spcAft>
                <a:spcPts val="0"/>
              </a:spcAft>
              <a:buClr>
                <a:srgbClr val="FFFFFF"/>
              </a:buClr>
              <a:buSzTx/>
              <a:buFont typeface="Arial" pitchFamily="34" charset="0"/>
              <a:buAutoNum type="arabicPlain"/>
              <a:tabLst/>
              <a:defRPr/>
            </a:pPr>
            <a:r>
              <a:rPr lang="en-US" sz="2200" dirty="0">
                <a:solidFill>
                  <a:prstClr val="white"/>
                </a:solidFill>
              </a:rPr>
              <a:t>Center for the Digital Nonprofit</a:t>
            </a:r>
          </a:p>
          <a:p>
            <a:pPr marL="568183" marR="0" lvl="0" indent="-568183" algn="l" defTabSz="914171" rtl="0" eaLnBrk="1" fontAlgn="auto" latinLnBrk="0" hangingPunct="1">
              <a:lnSpc>
                <a:spcPct val="90000"/>
              </a:lnSpc>
              <a:spcBef>
                <a:spcPts val="2399"/>
              </a:spcBef>
              <a:spcAft>
                <a:spcPts val="0"/>
              </a:spcAft>
              <a:buClr>
                <a:srgbClr val="FFFFFF"/>
              </a:buClr>
              <a:buSzTx/>
              <a:buFont typeface="Arial" pitchFamily="34" charset="0"/>
              <a:buAutoNum type="arabicPlain"/>
              <a:tabLst/>
              <a:defRPr/>
            </a:pPr>
            <a:r>
              <a:rPr lang="en-US" sz="2200" dirty="0">
                <a:solidFill>
                  <a:prstClr val="white"/>
                </a:solidFill>
              </a:rPr>
              <a:t>Resources for you to Succeed</a:t>
            </a:r>
          </a:p>
          <a:p>
            <a:pPr marL="568183" marR="0" lvl="0" indent="-568183" algn="l" defTabSz="914171" rtl="0" eaLnBrk="1" fontAlgn="auto" latinLnBrk="0" hangingPunct="1">
              <a:lnSpc>
                <a:spcPct val="90000"/>
              </a:lnSpc>
              <a:spcBef>
                <a:spcPts val="2399"/>
              </a:spcBef>
              <a:spcAft>
                <a:spcPts val="0"/>
              </a:spcAft>
              <a:buClr>
                <a:srgbClr val="FFFFFF"/>
              </a:buClr>
              <a:buSzTx/>
              <a:buFont typeface="Arial" pitchFamily="34" charset="0"/>
              <a:buAutoNum type="arabicPlain"/>
              <a:tabLst/>
              <a:defRPr/>
            </a:pPr>
            <a:r>
              <a:rPr kumimoji="0" lang="en-US" sz="2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Questions and Answers</a:t>
            </a:r>
          </a:p>
          <a:p>
            <a:pPr marL="568183" marR="0" lvl="0" indent="-568183" algn="l" defTabSz="914171" rtl="0" eaLnBrk="1" fontAlgn="auto" latinLnBrk="0" hangingPunct="1">
              <a:lnSpc>
                <a:spcPct val="90000"/>
              </a:lnSpc>
              <a:spcBef>
                <a:spcPts val="2399"/>
              </a:spcBef>
              <a:spcAft>
                <a:spcPts val="0"/>
              </a:spcAft>
              <a:buClr>
                <a:srgbClr val="FFFFFF"/>
              </a:buClr>
              <a:buSzTx/>
              <a:buFont typeface="Arial" pitchFamily="34" charset="0"/>
              <a:buAutoNum type="arabicPlain"/>
              <a:tabLst/>
              <a:defRPr/>
            </a:pPr>
            <a:endParaRPr kumimoji="0" lang="en-US" sz="2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cxnSp>
        <p:nvCxnSpPr>
          <p:cNvPr id="11" name="Straight Connector 10"/>
          <p:cNvCxnSpPr/>
          <p:nvPr/>
        </p:nvCxnSpPr>
        <p:spPr>
          <a:xfrm>
            <a:off x="611664" y="1071830"/>
            <a:ext cx="79213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391E40-FC8A-43E4-9B38-5C13C29C69DA}"/>
              </a:ext>
            </a:extLst>
          </p:cNvPr>
          <p:cNvPicPr>
            <a:picLocks noChangeAspect="1"/>
          </p:cNvPicPr>
          <p:nvPr/>
        </p:nvPicPr>
        <p:blipFill>
          <a:blip r:embed="rId3"/>
          <a:stretch>
            <a:fillRect/>
          </a:stretch>
        </p:blipFill>
        <p:spPr>
          <a:xfrm>
            <a:off x="1143000" y="1117854"/>
            <a:ext cx="6858000" cy="2907792"/>
          </a:xfrm>
          <a:prstGeom prst="rect">
            <a:avLst/>
          </a:prstGeom>
        </p:spPr>
      </p:pic>
    </p:spTree>
    <p:extLst>
      <p:ext uri="{BB962C8B-B14F-4D97-AF65-F5344CB8AC3E}">
        <p14:creationId xmlns:p14="http://schemas.microsoft.com/office/powerpoint/2010/main" val="1004265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F66450-AE2C-4093-B683-601999D30849}"/>
              </a:ext>
            </a:extLst>
          </p:cNvPr>
          <p:cNvPicPr>
            <a:picLocks noChangeAspect="1"/>
          </p:cNvPicPr>
          <p:nvPr/>
        </p:nvPicPr>
        <p:blipFill>
          <a:blip r:embed="rId3"/>
          <a:stretch>
            <a:fillRect/>
          </a:stretch>
        </p:blipFill>
        <p:spPr>
          <a:xfrm>
            <a:off x="0" y="641968"/>
            <a:ext cx="9144000" cy="4075873"/>
          </a:xfrm>
          <a:prstGeom prst="rect">
            <a:avLst/>
          </a:prstGeom>
        </p:spPr>
      </p:pic>
      <p:pic>
        <p:nvPicPr>
          <p:cNvPr id="3" name="Picture 2">
            <a:extLst>
              <a:ext uri="{FF2B5EF4-FFF2-40B4-BE49-F238E27FC236}">
                <a16:creationId xmlns:a16="http://schemas.microsoft.com/office/drawing/2014/main" id="{199490EC-2D5B-43A3-B545-5891A8C54003}"/>
              </a:ext>
            </a:extLst>
          </p:cNvPr>
          <p:cNvPicPr>
            <a:picLocks noChangeAspect="1"/>
          </p:cNvPicPr>
          <p:nvPr/>
        </p:nvPicPr>
        <p:blipFill>
          <a:blip r:embed="rId4"/>
          <a:stretch>
            <a:fillRect/>
          </a:stretch>
        </p:blipFill>
        <p:spPr>
          <a:xfrm>
            <a:off x="0" y="429934"/>
            <a:ext cx="9144000" cy="4283631"/>
          </a:xfrm>
          <a:prstGeom prst="rect">
            <a:avLst/>
          </a:prstGeom>
        </p:spPr>
      </p:pic>
    </p:spTree>
    <p:extLst>
      <p:ext uri="{BB962C8B-B14F-4D97-AF65-F5344CB8AC3E}">
        <p14:creationId xmlns:p14="http://schemas.microsoft.com/office/powerpoint/2010/main" val="3765122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B0837F-BDFE-49C2-BF1F-FFF81DF4474F}"/>
              </a:ext>
            </a:extLst>
          </p:cNvPr>
          <p:cNvPicPr>
            <a:picLocks noChangeAspect="1"/>
          </p:cNvPicPr>
          <p:nvPr/>
        </p:nvPicPr>
        <p:blipFill>
          <a:blip r:embed="rId3"/>
          <a:stretch>
            <a:fillRect/>
          </a:stretch>
        </p:blipFill>
        <p:spPr>
          <a:xfrm>
            <a:off x="0" y="494879"/>
            <a:ext cx="9144000" cy="4153741"/>
          </a:xfrm>
          <a:prstGeom prst="rect">
            <a:avLst/>
          </a:prstGeom>
        </p:spPr>
      </p:pic>
      <p:pic>
        <p:nvPicPr>
          <p:cNvPr id="3" name="Picture 2">
            <a:extLst>
              <a:ext uri="{FF2B5EF4-FFF2-40B4-BE49-F238E27FC236}">
                <a16:creationId xmlns:a16="http://schemas.microsoft.com/office/drawing/2014/main" id="{074908A0-B479-4778-A368-AF95DA5AD281}"/>
              </a:ext>
            </a:extLst>
          </p:cNvPr>
          <p:cNvPicPr>
            <a:picLocks noChangeAspect="1"/>
          </p:cNvPicPr>
          <p:nvPr/>
        </p:nvPicPr>
        <p:blipFill>
          <a:blip r:embed="rId4"/>
          <a:stretch>
            <a:fillRect/>
          </a:stretch>
        </p:blipFill>
        <p:spPr>
          <a:xfrm>
            <a:off x="0" y="569554"/>
            <a:ext cx="9144000" cy="4004392"/>
          </a:xfrm>
          <a:prstGeom prst="rect">
            <a:avLst/>
          </a:prstGeom>
        </p:spPr>
      </p:pic>
    </p:spTree>
    <p:extLst>
      <p:ext uri="{BB962C8B-B14F-4D97-AF65-F5344CB8AC3E}">
        <p14:creationId xmlns:p14="http://schemas.microsoft.com/office/powerpoint/2010/main" val="1286970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5B8594-3894-4438-BF05-8CF74086C14A}"/>
              </a:ext>
            </a:extLst>
          </p:cNvPr>
          <p:cNvPicPr>
            <a:picLocks noChangeAspect="1"/>
          </p:cNvPicPr>
          <p:nvPr/>
        </p:nvPicPr>
        <p:blipFill>
          <a:blip r:embed="rId3"/>
          <a:stretch>
            <a:fillRect/>
          </a:stretch>
        </p:blipFill>
        <p:spPr>
          <a:xfrm>
            <a:off x="1093185" y="-96907"/>
            <a:ext cx="6907816" cy="5486400"/>
          </a:xfrm>
          <a:prstGeom prst="rect">
            <a:avLst/>
          </a:prstGeom>
        </p:spPr>
      </p:pic>
    </p:spTree>
    <p:extLst>
      <p:ext uri="{BB962C8B-B14F-4D97-AF65-F5344CB8AC3E}">
        <p14:creationId xmlns:p14="http://schemas.microsoft.com/office/powerpoint/2010/main" val="2978834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6500" spc="-300" dirty="0"/>
              <a:t>Q&amp;A</a:t>
            </a:r>
          </a:p>
        </p:txBody>
      </p:sp>
    </p:spTree>
    <p:extLst>
      <p:ext uri="{BB962C8B-B14F-4D97-AF65-F5344CB8AC3E}">
        <p14:creationId xmlns:p14="http://schemas.microsoft.com/office/powerpoint/2010/main" val="347852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6500" spc="-300" dirty="0"/>
              <a:t>THANK YOU</a:t>
            </a:r>
          </a:p>
        </p:txBody>
      </p:sp>
    </p:spTree>
    <p:extLst>
      <p:ext uri="{BB962C8B-B14F-4D97-AF65-F5344CB8AC3E}">
        <p14:creationId xmlns:p14="http://schemas.microsoft.com/office/powerpoint/2010/main" val="167347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78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F7DEA-826F-435A-85B5-BC90FFC7A35A}"/>
              </a:ext>
            </a:extLst>
          </p:cNvPr>
          <p:cNvPicPr>
            <a:picLocks noChangeAspect="1"/>
          </p:cNvPicPr>
          <p:nvPr/>
        </p:nvPicPr>
        <p:blipFill>
          <a:blip r:embed="rId3"/>
          <a:stretch>
            <a:fillRect/>
          </a:stretch>
        </p:blipFill>
        <p:spPr>
          <a:xfrm>
            <a:off x="2811066" y="114300"/>
            <a:ext cx="3521869" cy="4914900"/>
          </a:xfrm>
          <a:prstGeom prst="rect">
            <a:avLst/>
          </a:prstGeom>
        </p:spPr>
      </p:pic>
      <p:pic>
        <p:nvPicPr>
          <p:cNvPr id="3" name="Picture 2">
            <a:extLst>
              <a:ext uri="{FF2B5EF4-FFF2-40B4-BE49-F238E27FC236}">
                <a16:creationId xmlns:a16="http://schemas.microsoft.com/office/drawing/2014/main" id="{87404C4F-9A8F-4E4C-9DB3-9040386DADA0}"/>
              </a:ext>
            </a:extLst>
          </p:cNvPr>
          <p:cNvPicPr>
            <a:picLocks noChangeAspect="1"/>
          </p:cNvPicPr>
          <p:nvPr/>
        </p:nvPicPr>
        <p:blipFill>
          <a:blip r:embed="rId4"/>
          <a:stretch>
            <a:fillRect/>
          </a:stretch>
        </p:blipFill>
        <p:spPr>
          <a:xfrm>
            <a:off x="1093185" y="-96907"/>
            <a:ext cx="6907816" cy="5486400"/>
          </a:xfrm>
          <a:prstGeom prst="rect">
            <a:avLst/>
          </a:prstGeom>
        </p:spPr>
      </p:pic>
      <p:sp>
        <p:nvSpPr>
          <p:cNvPr id="4" name="TextBox 3">
            <a:extLst>
              <a:ext uri="{FF2B5EF4-FFF2-40B4-BE49-F238E27FC236}">
                <a16:creationId xmlns:a16="http://schemas.microsoft.com/office/drawing/2014/main" id="{9D15AFE9-FCC8-4A1A-B38F-414ACC3A3F63}"/>
              </a:ext>
            </a:extLst>
          </p:cNvPr>
          <p:cNvSpPr txBox="1"/>
          <p:nvPr/>
        </p:nvSpPr>
        <p:spPr>
          <a:xfrm>
            <a:off x="1890584" y="4226010"/>
            <a:ext cx="5881816" cy="369332"/>
          </a:xfrm>
          <a:prstGeom prst="rect">
            <a:avLst/>
          </a:prstGeom>
          <a:solidFill>
            <a:srgbClr val="09117D"/>
          </a:solidFill>
        </p:spPr>
        <p:txBody>
          <a:bodyPr wrap="square" rtlCol="0">
            <a:spAutoFit/>
          </a:bodyPr>
          <a:lstStyle/>
          <a:p>
            <a:r>
              <a:rPr lang="en-US" sz="1800" i="1" dirty="0">
                <a:solidFill>
                  <a:schemeClr val="bg1"/>
                </a:solidFill>
                <a:latin typeface="Angsana New" panose="020B0502040204020203" pitchFamily="18" charset="-34"/>
                <a:cs typeface="Angsana New" panose="020B0502040204020203" pitchFamily="18" charset="-34"/>
              </a:rPr>
              <a:t>A Complete Guide to Program Effectiveness, </a:t>
            </a:r>
            <a:r>
              <a:rPr lang="en-US" sz="1800" i="1" dirty="0" err="1">
                <a:solidFill>
                  <a:schemeClr val="bg1"/>
                </a:solidFill>
                <a:latin typeface="Angsana New" panose="020B0502040204020203" pitchFamily="18" charset="-34"/>
                <a:cs typeface="Angsana New" panose="020B0502040204020203" pitchFamily="18" charset="-34"/>
              </a:rPr>
              <a:t>Peformance</a:t>
            </a:r>
            <a:r>
              <a:rPr lang="en-US" sz="1800" i="1" dirty="0">
                <a:solidFill>
                  <a:schemeClr val="bg1"/>
                </a:solidFill>
                <a:latin typeface="Angsana New" panose="020B0502040204020203" pitchFamily="18" charset="-34"/>
                <a:cs typeface="Angsana New" panose="020B0502040204020203" pitchFamily="18" charset="-34"/>
              </a:rPr>
              <a:t> Measurement and Results</a:t>
            </a:r>
          </a:p>
        </p:txBody>
      </p:sp>
      <p:pic>
        <p:nvPicPr>
          <p:cNvPr id="5" name="Picture 4">
            <a:extLst>
              <a:ext uri="{FF2B5EF4-FFF2-40B4-BE49-F238E27FC236}">
                <a16:creationId xmlns:a16="http://schemas.microsoft.com/office/drawing/2014/main" id="{56C201AA-51B8-488B-A9DA-B02CD5CC90ED}"/>
              </a:ext>
            </a:extLst>
          </p:cNvPr>
          <p:cNvPicPr>
            <a:picLocks noChangeAspect="1"/>
          </p:cNvPicPr>
          <p:nvPr/>
        </p:nvPicPr>
        <p:blipFill>
          <a:blip r:embed="rId5"/>
          <a:stretch>
            <a:fillRect/>
          </a:stretch>
        </p:blipFill>
        <p:spPr>
          <a:xfrm>
            <a:off x="1249680" y="4709180"/>
            <a:ext cx="6522720" cy="593983"/>
          </a:xfrm>
          <a:prstGeom prst="rect">
            <a:avLst/>
          </a:prstGeom>
        </p:spPr>
      </p:pic>
      <p:sp>
        <p:nvSpPr>
          <p:cNvPr id="7" name="TextBox 6">
            <a:extLst>
              <a:ext uri="{FF2B5EF4-FFF2-40B4-BE49-F238E27FC236}">
                <a16:creationId xmlns:a16="http://schemas.microsoft.com/office/drawing/2014/main" id="{930A1D7A-01B6-48F3-B193-966280AF05CD}"/>
              </a:ext>
            </a:extLst>
          </p:cNvPr>
          <p:cNvSpPr txBox="1"/>
          <p:nvPr/>
        </p:nvSpPr>
        <p:spPr>
          <a:xfrm>
            <a:off x="1890584" y="4778342"/>
            <a:ext cx="2743200" cy="307777"/>
          </a:xfrm>
          <a:prstGeom prst="rect">
            <a:avLst/>
          </a:prstGeom>
          <a:noFill/>
        </p:spPr>
        <p:txBody>
          <a:bodyPr wrap="square" rtlCol="0">
            <a:spAutoFit/>
          </a:bodyPr>
          <a:lstStyle/>
          <a:p>
            <a:r>
              <a:rPr lang="en-US" sz="1400" b="1" dirty="0">
                <a:solidFill>
                  <a:schemeClr val="accent5">
                    <a:lumMod val="60000"/>
                    <a:lumOff val="40000"/>
                  </a:schemeClr>
                </a:solidFill>
              </a:rPr>
              <a:t>Robert M. Penna, PhD</a:t>
            </a:r>
          </a:p>
        </p:txBody>
      </p:sp>
    </p:spTree>
    <p:extLst>
      <p:ext uri="{BB962C8B-B14F-4D97-AF65-F5344CB8AC3E}">
        <p14:creationId xmlns:p14="http://schemas.microsoft.com/office/powerpoint/2010/main" val="3477049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1B1D5-6071-45F3-A1C4-3C3D1F242DA3}"/>
              </a:ext>
            </a:extLst>
          </p:cNvPr>
          <p:cNvPicPr>
            <a:picLocks noChangeAspect="1"/>
          </p:cNvPicPr>
          <p:nvPr/>
        </p:nvPicPr>
        <p:blipFill>
          <a:blip r:embed="rId3"/>
          <a:stretch>
            <a:fillRect/>
          </a:stretch>
        </p:blipFill>
        <p:spPr>
          <a:xfrm>
            <a:off x="768285" y="0"/>
            <a:ext cx="7315200" cy="5175505"/>
          </a:xfrm>
          <a:prstGeom prst="rect">
            <a:avLst/>
          </a:prstGeom>
        </p:spPr>
      </p:pic>
    </p:spTree>
    <p:extLst>
      <p:ext uri="{BB962C8B-B14F-4D97-AF65-F5344CB8AC3E}">
        <p14:creationId xmlns:p14="http://schemas.microsoft.com/office/powerpoint/2010/main" val="3565104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8253C-5D01-4DCE-860F-723E47E764F6}"/>
              </a:ext>
            </a:extLst>
          </p:cNvPr>
          <p:cNvSpPr txBox="1"/>
          <p:nvPr/>
        </p:nvSpPr>
        <p:spPr>
          <a:xfrm>
            <a:off x="2533389" y="1512518"/>
            <a:ext cx="4687866" cy="507831"/>
          </a:xfrm>
          <a:prstGeom prst="rect">
            <a:avLst/>
          </a:prstGeom>
          <a:noFill/>
        </p:spPr>
        <p:txBody>
          <a:bodyPr wrap="square" rtlCol="0">
            <a:spAutoFit/>
          </a:bodyPr>
          <a:lstStyle/>
          <a:p>
            <a:pPr defTabSz="685800"/>
            <a:endParaRPr lang="en-US" sz="1350" dirty="0">
              <a:solidFill>
                <a:prstClr val="black"/>
              </a:solidFill>
              <a:latin typeface="Arial"/>
            </a:endParaRPr>
          </a:p>
          <a:p>
            <a:pPr defTabSz="685800"/>
            <a:r>
              <a:rPr lang="en-US" sz="1350" dirty="0">
                <a:solidFill>
                  <a:prstClr val="black"/>
                </a:solidFill>
                <a:latin typeface="Arial"/>
              </a:rPr>
              <a:t>For most of our history we have not done this</a:t>
            </a:r>
          </a:p>
        </p:txBody>
      </p:sp>
      <p:pic>
        <p:nvPicPr>
          <p:cNvPr id="4" name="Picture 3">
            <a:extLst>
              <a:ext uri="{FF2B5EF4-FFF2-40B4-BE49-F238E27FC236}">
                <a16:creationId xmlns:a16="http://schemas.microsoft.com/office/drawing/2014/main" id="{AA5E62AB-B13C-435C-83C6-CB5BD2F6C176}"/>
              </a:ext>
            </a:extLst>
          </p:cNvPr>
          <p:cNvPicPr>
            <a:picLocks noChangeAspect="1"/>
          </p:cNvPicPr>
          <p:nvPr/>
        </p:nvPicPr>
        <p:blipFill>
          <a:blip r:embed="rId3"/>
          <a:stretch>
            <a:fillRect/>
          </a:stretch>
        </p:blipFill>
        <p:spPr>
          <a:xfrm>
            <a:off x="1143000" y="0"/>
            <a:ext cx="7269965" cy="5143500"/>
          </a:xfrm>
          <a:prstGeom prst="rect">
            <a:avLst/>
          </a:prstGeom>
        </p:spPr>
      </p:pic>
    </p:spTree>
    <p:extLst>
      <p:ext uri="{BB962C8B-B14F-4D97-AF65-F5344CB8AC3E}">
        <p14:creationId xmlns:p14="http://schemas.microsoft.com/office/powerpoint/2010/main" val="191176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012B27-8A70-40EB-94C0-885B23C18E9D}"/>
              </a:ext>
            </a:extLst>
          </p:cNvPr>
          <p:cNvPicPr>
            <a:picLocks noChangeAspect="1"/>
          </p:cNvPicPr>
          <p:nvPr/>
        </p:nvPicPr>
        <p:blipFill rotWithShape="1">
          <a:blip r:embed="rId3"/>
          <a:srcRect b="34869"/>
          <a:stretch/>
        </p:blipFill>
        <p:spPr>
          <a:xfrm>
            <a:off x="1076219" y="0"/>
            <a:ext cx="6701629" cy="3350029"/>
          </a:xfrm>
          <a:prstGeom prst="rect">
            <a:avLst/>
          </a:prstGeom>
        </p:spPr>
      </p:pic>
    </p:spTree>
    <p:extLst>
      <p:ext uri="{BB962C8B-B14F-4D97-AF65-F5344CB8AC3E}">
        <p14:creationId xmlns:p14="http://schemas.microsoft.com/office/powerpoint/2010/main" val="1571061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012B27-8A70-40EB-94C0-885B23C18E9D}"/>
              </a:ext>
            </a:extLst>
          </p:cNvPr>
          <p:cNvPicPr>
            <a:picLocks noChangeAspect="1"/>
          </p:cNvPicPr>
          <p:nvPr/>
        </p:nvPicPr>
        <p:blipFill>
          <a:blip r:embed="rId3"/>
          <a:stretch>
            <a:fillRect/>
          </a:stretch>
        </p:blipFill>
        <p:spPr>
          <a:xfrm>
            <a:off x="1076219" y="0"/>
            <a:ext cx="6701629" cy="5143500"/>
          </a:xfrm>
          <a:prstGeom prst="rect">
            <a:avLst/>
          </a:prstGeom>
        </p:spPr>
      </p:pic>
    </p:spTree>
    <p:extLst>
      <p:ext uri="{BB962C8B-B14F-4D97-AF65-F5344CB8AC3E}">
        <p14:creationId xmlns:p14="http://schemas.microsoft.com/office/powerpoint/2010/main" val="3107144487"/>
      </p:ext>
    </p:extLst>
  </p:cSld>
  <p:clrMapOvr>
    <a:masterClrMapping/>
  </p:clrMapOvr>
</p:sld>
</file>

<file path=ppt/theme/theme1.xml><?xml version="1.0" encoding="utf-8"?>
<a:theme xmlns:a="http://schemas.openxmlformats.org/drawingml/2006/main" name="Office Theme">
  <a:themeElements>
    <a:clrScheme name="NetSuite Color 2016">
      <a:dk1>
        <a:sysClr val="windowText" lastClr="000000"/>
      </a:dk1>
      <a:lt1>
        <a:sysClr val="window" lastClr="FFFFFF"/>
      </a:lt1>
      <a:dk2>
        <a:srgbClr val="000000"/>
      </a:dk2>
      <a:lt2>
        <a:srgbClr val="FFFFFF"/>
      </a:lt2>
      <a:accent1>
        <a:srgbClr val="0082CA"/>
      </a:accent1>
      <a:accent2>
        <a:srgbClr val="FF8F1C"/>
      </a:accent2>
      <a:accent3>
        <a:srgbClr val="FFCD00"/>
      </a:accent3>
      <a:accent4>
        <a:srgbClr val="EE275D"/>
      </a:accent4>
      <a:accent5>
        <a:srgbClr val="9B26B6"/>
      </a:accent5>
      <a:accent6>
        <a:srgbClr val="97D700"/>
      </a:accent6>
      <a:hlink>
        <a:srgbClr val="000000"/>
      </a:hlink>
      <a:folHlink>
        <a:srgbClr val="0000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spcBef>
            <a:spcPts val="800"/>
          </a:spcBef>
          <a:defRPr sz="12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etSuite Color 2016">
      <a:dk1>
        <a:sysClr val="windowText" lastClr="000000"/>
      </a:dk1>
      <a:lt1>
        <a:sysClr val="window" lastClr="FFFFFF"/>
      </a:lt1>
      <a:dk2>
        <a:srgbClr val="000000"/>
      </a:dk2>
      <a:lt2>
        <a:srgbClr val="FFFFFF"/>
      </a:lt2>
      <a:accent1>
        <a:srgbClr val="0082CA"/>
      </a:accent1>
      <a:accent2>
        <a:srgbClr val="FF8F1C"/>
      </a:accent2>
      <a:accent3>
        <a:srgbClr val="FFCD00"/>
      </a:accent3>
      <a:accent4>
        <a:srgbClr val="EE275D"/>
      </a:accent4>
      <a:accent5>
        <a:srgbClr val="9B26B6"/>
      </a:accent5>
      <a:accent6>
        <a:srgbClr val="97D700"/>
      </a:accent6>
      <a:hlink>
        <a:srgbClr val="000000"/>
      </a:hlink>
      <a:folHlink>
        <a:srgbClr val="0000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spcBef>
            <a:spcPts val="800"/>
          </a:spcBef>
          <a:defRPr sz="12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mentum_PowerPoint_Template_Option1_Standard" id="{64BA4721-5619-9B48-996F-1F4CFF02473A}" vid="{40DBFBF4-134C-6049-8325-98FFEB50B096}"/>
    </a:ext>
  </a:extLst>
</a:theme>
</file>

<file path=ppt/theme/theme5.xml><?xml version="1.0" encoding="utf-8"?>
<a:theme xmlns:a="http://schemas.openxmlformats.org/drawingml/2006/main" name="NetHope New Primary Slides">
  <a:themeElements>
    <a:clrScheme name="NetHope New">
      <a:dk1>
        <a:sysClr val="windowText" lastClr="000000"/>
      </a:dk1>
      <a:lt1>
        <a:sysClr val="window" lastClr="FFFFFF"/>
      </a:lt1>
      <a:dk2>
        <a:srgbClr val="504C47"/>
      </a:dk2>
      <a:lt2>
        <a:srgbClr val="ADA299"/>
      </a:lt2>
      <a:accent1>
        <a:srgbClr val="007B9B"/>
      </a:accent1>
      <a:accent2>
        <a:srgbClr val="FF6C2D"/>
      </a:accent2>
      <a:accent3>
        <a:srgbClr val="ADA299"/>
      </a:accent3>
      <a:accent4>
        <a:srgbClr val="E3CB35"/>
      </a:accent4>
      <a:accent5>
        <a:srgbClr val="504C47"/>
      </a:accent5>
      <a:accent6>
        <a:srgbClr val="5A548B"/>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2016" id="{C01590C5-9B44-4F14-BCAB-49716D448791}" vid="{23D4762B-1929-4A78-B613-E78BFDAEC15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27437</TotalTime>
  <Words>1837</Words>
  <Application>Microsoft Office PowerPoint</Application>
  <PresentationFormat>On-screen Show (16:9)</PresentationFormat>
  <Paragraphs>232</Paragraphs>
  <Slides>46</Slides>
  <Notes>46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46</vt:i4>
      </vt:variant>
    </vt:vector>
  </HeadingPairs>
  <TitlesOfParts>
    <vt:vector size="56" baseType="lpstr">
      <vt:lpstr>Angsana New</vt:lpstr>
      <vt:lpstr>Arial</vt:lpstr>
      <vt:lpstr>Arial Black</vt:lpstr>
      <vt:lpstr>Calibri</vt:lpstr>
      <vt:lpstr>Segoe UI</vt:lpstr>
      <vt:lpstr>Office Theme</vt:lpstr>
      <vt:lpstr>1_Office Theme</vt:lpstr>
      <vt:lpstr>2_Office Theme</vt:lpstr>
      <vt:lpstr>3_Office Theme</vt:lpstr>
      <vt:lpstr>NetHope New Primary Slides</vt:lpstr>
      <vt:lpstr> Connecting Dollars to Outcomes</vt:lpstr>
      <vt:lpstr>Cheryl Gipson, Social Impact Product Manager</vt:lpstr>
      <vt:lpstr>Fredrik Winsnes,  Director Center for Digital Nonprofit</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vt:lpstr>
      <vt:lpstr>Survey Results</vt:lpstr>
      <vt:lpstr>PowerPoint Presentation</vt:lpstr>
      <vt:lpstr>PowerPoint Presentation</vt:lpstr>
      <vt:lpstr>PowerPoint Presentation</vt:lpstr>
      <vt:lpstr>PowerPoint Presentation</vt:lpstr>
      <vt:lpstr>PowerPoint Presentation</vt:lpstr>
      <vt:lpstr>Do you Measure?  Do you think it’s Important?</vt:lpstr>
      <vt:lpstr>Financial Efficiency Metrics</vt:lpstr>
      <vt:lpstr>PowerPoint Presentation</vt:lpstr>
      <vt:lpstr>Financial Capacity Metrics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Center for the Digital Nonprofit</vt:lpstr>
      <vt:lpstr>PowerPoint Presentation</vt:lpstr>
      <vt:lpstr>Starting Your Digital Transformation Experience</vt:lpstr>
      <vt:lpstr>PowerPoint Presentation</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Platform for Business</dc:title>
  <dc:subject/>
  <dc:creator>Microsoft Office User</dc:creator>
  <cp:keywords/>
  <dc:description/>
  <cp:lastModifiedBy>Gipson, Cheryl</cp:lastModifiedBy>
  <cp:revision>701</cp:revision>
  <cp:lastPrinted>2019-08-28T17:35:57Z</cp:lastPrinted>
  <dcterms:created xsi:type="dcterms:W3CDTF">2015-05-19T01:13:54Z</dcterms:created>
  <dcterms:modified xsi:type="dcterms:W3CDTF">2019-08-29T14:39:31Z</dcterms:modified>
  <cp:category/>
</cp:coreProperties>
</file>